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97" r:id="rId3"/>
    <p:sldId id="381" r:id="rId4"/>
    <p:sldId id="373" r:id="rId5"/>
    <p:sldId id="375" r:id="rId6"/>
    <p:sldId id="353" r:id="rId7"/>
    <p:sldId id="379" r:id="rId8"/>
    <p:sldId id="377" r:id="rId9"/>
    <p:sldId id="362" r:id="rId10"/>
    <p:sldId id="365" r:id="rId11"/>
    <p:sldId id="376" r:id="rId12"/>
    <p:sldId id="368" r:id="rId13"/>
    <p:sldId id="3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8140" autoAdjust="0"/>
  </p:normalViewPr>
  <p:slideViewPr>
    <p:cSldViewPr snapToGrid="0">
      <p:cViewPr varScale="1">
        <p:scale>
          <a:sx n="67" d="100"/>
          <a:sy n="67" d="100"/>
        </p:scale>
        <p:origin x="1133"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EA3E1-90F5-4C14-8EB8-CAAF0BFFF39A}"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90DB1-F34F-44C0-92C0-44AA0D286D4A}" type="slidenum">
              <a:rPr lang="en-US" smtClean="0"/>
              <a:t>‹#›</a:t>
            </a:fld>
            <a:endParaRPr lang="en-US"/>
          </a:p>
        </p:txBody>
      </p:sp>
    </p:spTree>
    <p:extLst>
      <p:ext uri="{BB962C8B-B14F-4D97-AF65-F5344CB8AC3E}">
        <p14:creationId xmlns:p14="http://schemas.microsoft.com/office/powerpoint/2010/main" val="100996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bsurfwiki.org/wiki/Seismic_horiz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bsurfwiki.org/index.php?title=Noise&amp;action=edit&amp;redlink=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bsurfwiki.org/wiki/Mean_filter"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bsurfwiki.org/wiki/Gaussian_filt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Filters are simple mathematical operators which, when convolved with seismic data, emphasize some aspect of the data, and de-emphasize others.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 common step in </a:t>
            </a:r>
            <a:r>
              <a:rPr lang="en-US" sz="1200" b="0" i="0" u="none" strike="noStrike" kern="1200" dirty="0">
                <a:solidFill>
                  <a:schemeClr val="tx1"/>
                </a:solidFill>
                <a:effectLst/>
                <a:latin typeface="+mn-lt"/>
                <a:ea typeface="+mn-ea"/>
                <a:cs typeface="+mn-cs"/>
                <a:hlinkClick r:id="rId3" tooltip="Seismic horizon"/>
              </a:rPr>
              <a:t>seismic horizon</a:t>
            </a:r>
            <a:r>
              <a:rPr lang="en-US" sz="1200" b="0" i="0" kern="1200" dirty="0">
                <a:solidFill>
                  <a:schemeClr val="tx1"/>
                </a:solidFill>
                <a:effectLst/>
                <a:latin typeface="+mn-lt"/>
                <a:ea typeface="+mn-ea"/>
                <a:cs typeface="+mn-cs"/>
              </a:rPr>
              <a:t> interpretation is to apply a filter that reduces </a:t>
            </a:r>
            <a:r>
              <a:rPr lang="en-US" sz="1200" b="1" i="0" kern="1200" dirty="0">
                <a:solidFill>
                  <a:schemeClr val="tx1"/>
                </a:solidFill>
                <a:effectLst/>
                <a:latin typeface="+mn-lt"/>
                <a:ea typeface="+mn-ea"/>
                <a:cs typeface="+mn-cs"/>
              </a:rPr>
              <a:t>the high spatial frequencies in the data</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are mostly attributable to </a:t>
            </a:r>
            <a:r>
              <a:rPr lang="en-US" sz="1200" b="0" i="0" u="none" strike="noStrike" kern="1200" dirty="0">
                <a:solidFill>
                  <a:schemeClr val="tx1"/>
                </a:solidFill>
                <a:effectLst/>
                <a:latin typeface="+mn-lt"/>
                <a:ea typeface="+mn-ea"/>
                <a:cs typeface="+mn-cs"/>
                <a:hlinkClick r:id="rId4" tooltip="Noise (page does not exist)"/>
              </a:rPr>
              <a:t>noise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 emphasizes the lower frequencies.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 </a:t>
            </a:r>
            <a:r>
              <a:rPr lang="en-US" sz="1200" b="1" i="0" kern="1200" dirty="0">
                <a:solidFill>
                  <a:schemeClr val="tx1"/>
                </a:solidFill>
                <a:effectLst/>
                <a:latin typeface="+mn-lt"/>
                <a:ea typeface="+mn-ea"/>
                <a:cs typeface="+mn-cs"/>
              </a:rPr>
              <a:t>smoothing filter</a:t>
            </a:r>
            <a:r>
              <a:rPr lang="en-US" sz="1200" b="0" i="0" kern="1200" dirty="0">
                <a:solidFill>
                  <a:schemeClr val="tx1"/>
                </a:solidFill>
                <a:effectLst/>
                <a:latin typeface="+mn-lt"/>
                <a:ea typeface="+mn-ea"/>
                <a:cs typeface="+mn-cs"/>
              </a:rPr>
              <a:t>.</a:t>
            </a:r>
          </a:p>
          <a:p>
            <a:endParaRPr lang="en-US" sz="1200" b="1" i="1" kern="1200" dirty="0">
              <a:solidFill>
                <a:schemeClr val="tx1"/>
              </a:solidFill>
              <a:effectLst/>
              <a:latin typeface="+mn-lt"/>
              <a:ea typeface="+mn-ea"/>
              <a:cs typeface="+mn-cs"/>
            </a:endParaRPr>
          </a:p>
          <a:p>
            <a:endParaRPr lang="en-US" sz="1200" b="1"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An 8 minute presentation covering: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Mathematical description of the attribute. How it came about. Why is it important. References.</a:t>
            </a:r>
          </a:p>
          <a:p>
            <a:r>
              <a:rPr lang="en-US" sz="1200" b="0" i="0" kern="1200" dirty="0">
                <a:solidFill>
                  <a:schemeClr val="tx1"/>
                </a:solidFill>
                <a:effectLst/>
                <a:latin typeface="+mn-lt"/>
                <a:ea typeface="+mn-ea"/>
                <a:cs typeface="+mn-cs"/>
              </a:rPr>
              <a:t>- Application of the attribute to one or several of your 3 group projects.</a:t>
            </a:r>
          </a:p>
          <a:p>
            <a:r>
              <a:rPr lang="en-US" sz="1200" b="0" i="0" kern="1200" dirty="0">
                <a:solidFill>
                  <a:schemeClr val="tx1"/>
                </a:solidFill>
                <a:effectLst/>
                <a:latin typeface="+mn-lt"/>
                <a:ea typeface="+mn-ea"/>
                <a:cs typeface="+mn-cs"/>
              </a:rPr>
              <a:t>- What did you learn from the application. What does it tell you about the geology. How does it compare to other attributes. How would you use it down the road. </a:t>
            </a:r>
          </a:p>
          <a:p>
            <a:endParaRPr lang="en-US" dirty="0"/>
          </a:p>
        </p:txBody>
      </p:sp>
      <p:sp>
        <p:nvSpPr>
          <p:cNvPr id="4" name="Slide Number Placeholder 3"/>
          <p:cNvSpPr>
            <a:spLocks noGrp="1"/>
          </p:cNvSpPr>
          <p:nvPr>
            <p:ph type="sldNum" sz="quarter" idx="10"/>
          </p:nvPr>
        </p:nvSpPr>
        <p:spPr/>
        <p:txBody>
          <a:bodyPr/>
          <a:lstStyle/>
          <a:p>
            <a:fld id="{4AF90DB1-F34F-44C0-92C0-44AA0D286D4A}" type="slidenum">
              <a:rPr lang="en-US" smtClean="0"/>
              <a:t>1</a:t>
            </a:fld>
            <a:endParaRPr lang="en-US"/>
          </a:p>
        </p:txBody>
      </p:sp>
    </p:spTree>
    <p:extLst>
      <p:ext uri="{BB962C8B-B14F-4D97-AF65-F5344CB8AC3E}">
        <p14:creationId xmlns:p14="http://schemas.microsoft.com/office/powerpoint/2010/main" val="203502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a:t>
            </a:r>
            <a:r>
              <a:rPr lang="en-US" baseline="0" dirty="0"/>
              <a:t> range 3</a:t>
            </a:r>
          </a:p>
          <a:p>
            <a:r>
              <a:rPr lang="en-US" baseline="0" dirty="0"/>
              <a:t>Crossline range 3</a:t>
            </a:r>
          </a:p>
          <a:p>
            <a:r>
              <a:rPr lang="en-US" baseline="0" dirty="0"/>
              <a:t>Vertical smoothing 15</a:t>
            </a:r>
          </a:p>
          <a:p>
            <a:r>
              <a:rPr lang="en-US" baseline="0" dirty="0"/>
              <a:t>Dip correction off</a:t>
            </a:r>
            <a:endParaRPr lang="en-US" dirty="0"/>
          </a:p>
        </p:txBody>
      </p:sp>
      <p:sp>
        <p:nvSpPr>
          <p:cNvPr id="4" name="Slide Number Placeholder 3"/>
          <p:cNvSpPr>
            <a:spLocks noGrp="1"/>
          </p:cNvSpPr>
          <p:nvPr>
            <p:ph type="sldNum" sz="quarter" idx="10"/>
          </p:nvPr>
        </p:nvSpPr>
        <p:spPr/>
        <p:txBody>
          <a:bodyPr/>
          <a:lstStyle/>
          <a:p>
            <a:fld id="{4AF90DB1-F34F-44C0-92C0-44AA0D286D4A}" type="slidenum">
              <a:rPr lang="en-US" smtClean="0"/>
              <a:t>12</a:t>
            </a:fld>
            <a:endParaRPr lang="en-US"/>
          </a:p>
        </p:txBody>
      </p:sp>
    </p:spTree>
    <p:extLst>
      <p:ext uri="{BB962C8B-B14F-4D97-AF65-F5344CB8AC3E}">
        <p14:creationId xmlns:p14="http://schemas.microsoft.com/office/powerpoint/2010/main" val="321095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any digital image or seismic horizon, linear filters work by convolution with a moving window called a kernel. The input pixel is at the </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 of the kernel. The non-zero part of the kernel is called the support of the filter. Most filters have a square support, though some are rectangular or circular. Some examples of kernels are shown here.</a:t>
            </a:r>
          </a:p>
          <a:p>
            <a:r>
              <a:rPr lang="en-US" sz="1200" b="0" i="0" kern="1200" dirty="0">
                <a:solidFill>
                  <a:schemeClr val="tx1"/>
                </a:solidFill>
                <a:effectLst/>
                <a:latin typeface="+mn-lt"/>
                <a:ea typeface="+mn-ea"/>
                <a:cs typeface="+mn-cs"/>
              </a:rPr>
              <a:t>Linear filters operate in the same way on every input pixel, applying the same weights to the same pixels in the support. They are consequently very fast, but not sensitive to the character of the data, smoothing everything equally. This is their biggest weakness for geophysical applications, since faults and channel margins, say, are smoothed along with noise and picking artifacts.</a:t>
            </a:r>
          </a:p>
          <a:p>
            <a:r>
              <a:rPr lang="en-US" sz="1200" b="0" i="0" kern="1200" dirty="0">
                <a:solidFill>
                  <a:schemeClr val="tx1"/>
                </a:solidFill>
                <a:effectLst/>
                <a:latin typeface="+mn-lt"/>
                <a:ea typeface="+mn-ea"/>
                <a:cs typeface="+mn-cs"/>
              </a:rPr>
              <a:t>Examples include the </a:t>
            </a:r>
            <a:r>
              <a:rPr lang="en-US" sz="1200" b="0" i="0" u="none" strike="noStrike" kern="1200" dirty="0">
                <a:solidFill>
                  <a:schemeClr val="tx1"/>
                </a:solidFill>
                <a:effectLst/>
                <a:latin typeface="+mn-lt"/>
                <a:ea typeface="+mn-ea"/>
                <a:cs typeface="+mn-cs"/>
                <a:hlinkClick r:id="rId3" tooltip="Mean filter"/>
              </a:rPr>
              <a:t>mean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Gaussian filter"/>
              </a:rPr>
              <a:t>Gaussian filters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AF90DB1-F34F-44C0-92C0-44AA0D286D4A}" type="slidenum">
              <a:rPr lang="en-US" smtClean="0"/>
              <a:t>2</a:t>
            </a:fld>
            <a:endParaRPr lang="en-US"/>
          </a:p>
        </p:txBody>
      </p:sp>
    </p:spTree>
    <p:extLst>
      <p:ext uri="{BB962C8B-B14F-4D97-AF65-F5344CB8AC3E}">
        <p14:creationId xmlns:p14="http://schemas.microsoft.com/office/powerpoint/2010/main" val="97793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intended to simulate possible workflows that can be achieved using the volume attributes dialog box.</a:t>
            </a:r>
          </a:p>
          <a:p>
            <a:endParaRPr lang="en-US" dirty="0"/>
          </a:p>
          <a:p>
            <a:r>
              <a:rPr lang="en-US" dirty="0"/>
              <a:t>Additional functionality is described in the Surface attributes documents, and the creation of Seismic Properties in a 3D grid.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1.5 filter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AF90DB1-F34F-44C0-92C0-44AA0D286D4A}" type="slidenum">
              <a:rPr lang="en-US" smtClean="0"/>
              <a:t>3</a:t>
            </a:fld>
            <a:endParaRPr lang="en-US"/>
          </a:p>
        </p:txBody>
      </p:sp>
    </p:spTree>
    <p:extLst>
      <p:ext uri="{BB962C8B-B14F-4D97-AF65-F5344CB8AC3E}">
        <p14:creationId xmlns:p14="http://schemas.microsoft.com/office/powerpoint/2010/main" val="419199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Delineation - </a:t>
            </a:r>
            <a:r>
              <a:rPr lang="en-US" sz="1200" b="0" i="0" kern="1200" dirty="0">
                <a:solidFill>
                  <a:schemeClr val="tx1"/>
                </a:solidFill>
                <a:effectLst/>
                <a:latin typeface="+mn-lt"/>
                <a:ea typeface="+mn-ea"/>
                <a:cs typeface="+mn-cs"/>
              </a:rPr>
              <a:t>the action of indicating the exact position of a border or boundary.</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Forties:</a:t>
            </a:r>
            <a:r>
              <a:rPr lang="en-US" dirty="0" err="1"/>
              <a:t>Inline</a:t>
            </a:r>
            <a:r>
              <a:rPr lang="en-US" baseline="0" dirty="0"/>
              <a:t> range 3</a:t>
            </a:r>
          </a:p>
          <a:p>
            <a:r>
              <a:rPr lang="en-US" baseline="0" dirty="0"/>
              <a:t>Crossline range 3</a:t>
            </a:r>
          </a:p>
          <a:p>
            <a:r>
              <a:rPr lang="en-US" baseline="0" dirty="0"/>
              <a:t>Vertical smoothing 15</a:t>
            </a:r>
          </a:p>
          <a:p>
            <a:r>
              <a:rPr lang="en-US" baseline="0" dirty="0"/>
              <a:t>Dip correction off</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GOM: </a:t>
            </a:r>
            <a:r>
              <a:rPr lang="en-US" dirty="0"/>
              <a:t>Inline range 3, </a:t>
            </a:r>
            <a:r>
              <a:rPr lang="en-US" dirty="0" err="1"/>
              <a:t>xline</a:t>
            </a:r>
            <a:r>
              <a:rPr lang="en-US" dirty="0"/>
              <a:t> range 3, vertical smoothing 23</a:t>
            </a:r>
          </a:p>
          <a:p>
            <a:endParaRPr lang="en-US" dirty="0"/>
          </a:p>
        </p:txBody>
      </p:sp>
      <p:sp>
        <p:nvSpPr>
          <p:cNvPr id="4" name="Slide Number Placeholder 3"/>
          <p:cNvSpPr>
            <a:spLocks noGrp="1"/>
          </p:cNvSpPr>
          <p:nvPr>
            <p:ph type="sldNum" sz="quarter" idx="5"/>
          </p:nvPr>
        </p:nvSpPr>
        <p:spPr/>
        <p:txBody>
          <a:bodyPr/>
          <a:lstStyle/>
          <a:p>
            <a:fld id="{4AF90DB1-F34F-44C0-92C0-44AA0D286D4A}" type="slidenum">
              <a:rPr lang="en-US" smtClean="0"/>
              <a:t>4</a:t>
            </a:fld>
            <a:endParaRPr lang="en-US"/>
          </a:p>
        </p:txBody>
      </p:sp>
    </p:spTree>
    <p:extLst>
      <p:ext uri="{BB962C8B-B14F-4D97-AF65-F5344CB8AC3E}">
        <p14:creationId xmlns:p14="http://schemas.microsoft.com/office/powerpoint/2010/main" val="326463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 Mathematical description of the attribute. How it came about. Why is it important. References.</a:t>
            </a:r>
          </a:p>
          <a:p>
            <a:r>
              <a:rPr lang="en-US" sz="1000" b="0" i="1" kern="1200" dirty="0">
                <a:solidFill>
                  <a:schemeClr val="tx1"/>
                </a:solidFill>
                <a:effectLst/>
                <a:latin typeface="+mn-lt"/>
                <a:ea typeface="+mn-ea"/>
                <a:cs typeface="+mn-cs"/>
              </a:rPr>
              <a:t>- Application of the attribute to one or several of your 3 group projects.</a:t>
            </a:r>
          </a:p>
          <a:p>
            <a:r>
              <a:rPr lang="en-US" sz="1000" b="0" i="0" kern="1200" dirty="0">
                <a:solidFill>
                  <a:schemeClr val="tx1"/>
                </a:solidFill>
                <a:effectLst/>
                <a:latin typeface="+mn-lt"/>
                <a:ea typeface="+mn-ea"/>
                <a:cs typeface="+mn-cs"/>
              </a:rPr>
              <a:t>- What did you learn from the application. What does it tell you about the geology. How does it compare to other attributes. How would you use it down the road. </a:t>
            </a:r>
          </a:p>
          <a:p>
            <a:endParaRPr lang="en-US" sz="1000" dirty="0"/>
          </a:p>
        </p:txBody>
      </p:sp>
      <p:sp>
        <p:nvSpPr>
          <p:cNvPr id="4" name="Slide Number Placeholder 3"/>
          <p:cNvSpPr>
            <a:spLocks noGrp="1"/>
          </p:cNvSpPr>
          <p:nvPr>
            <p:ph type="sldNum" sz="quarter" idx="5"/>
          </p:nvPr>
        </p:nvSpPr>
        <p:spPr/>
        <p:txBody>
          <a:bodyPr/>
          <a:lstStyle/>
          <a:p>
            <a:fld id="{4AF90DB1-F34F-44C0-92C0-44AA0D286D4A}" type="slidenum">
              <a:rPr lang="en-US" smtClean="0"/>
              <a:t>5</a:t>
            </a:fld>
            <a:endParaRPr lang="en-US"/>
          </a:p>
        </p:txBody>
      </p:sp>
    </p:spTree>
    <p:extLst>
      <p:ext uri="{BB962C8B-B14F-4D97-AF65-F5344CB8AC3E}">
        <p14:creationId xmlns:p14="http://schemas.microsoft.com/office/powerpoint/2010/main" val="258120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Delineation - </a:t>
            </a:r>
            <a:r>
              <a:rPr lang="en-US" sz="1200" b="0" i="0" kern="1200" dirty="0">
                <a:solidFill>
                  <a:schemeClr val="tx1"/>
                </a:solidFill>
                <a:effectLst/>
                <a:latin typeface="+mn-lt"/>
                <a:ea typeface="+mn-ea"/>
                <a:cs typeface="+mn-cs"/>
              </a:rPr>
              <a:t>the action of indicating the exact position of a border or boundary.</a:t>
            </a:r>
            <a:endParaRPr lang="en-US" dirty="0"/>
          </a:p>
        </p:txBody>
      </p:sp>
      <p:sp>
        <p:nvSpPr>
          <p:cNvPr id="4" name="Slide Number Placeholder 3"/>
          <p:cNvSpPr>
            <a:spLocks noGrp="1"/>
          </p:cNvSpPr>
          <p:nvPr>
            <p:ph type="sldNum" sz="quarter" idx="5"/>
          </p:nvPr>
        </p:nvSpPr>
        <p:spPr/>
        <p:txBody>
          <a:bodyPr/>
          <a:lstStyle/>
          <a:p>
            <a:fld id="{4AF90DB1-F34F-44C0-92C0-44AA0D286D4A}" type="slidenum">
              <a:rPr lang="en-US" smtClean="0"/>
              <a:t>8</a:t>
            </a:fld>
            <a:endParaRPr lang="en-US"/>
          </a:p>
        </p:txBody>
      </p:sp>
    </p:spTree>
    <p:extLst>
      <p:ext uri="{BB962C8B-B14F-4D97-AF65-F5344CB8AC3E}">
        <p14:creationId xmlns:p14="http://schemas.microsoft.com/office/powerpoint/2010/main" val="3103176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1.5</a:t>
            </a:r>
          </a:p>
        </p:txBody>
      </p:sp>
      <p:sp>
        <p:nvSpPr>
          <p:cNvPr id="4" name="Slide Number Placeholder 3"/>
          <p:cNvSpPr>
            <a:spLocks noGrp="1"/>
          </p:cNvSpPr>
          <p:nvPr>
            <p:ph type="sldNum" sz="quarter" idx="10"/>
          </p:nvPr>
        </p:nvSpPr>
        <p:spPr/>
        <p:txBody>
          <a:bodyPr/>
          <a:lstStyle/>
          <a:p>
            <a:fld id="{4AF90DB1-F34F-44C0-92C0-44AA0D286D4A}" type="slidenum">
              <a:rPr lang="en-US" smtClean="0"/>
              <a:t>9</a:t>
            </a:fld>
            <a:endParaRPr lang="en-US"/>
          </a:p>
        </p:txBody>
      </p:sp>
    </p:spTree>
    <p:extLst>
      <p:ext uri="{BB962C8B-B14F-4D97-AF65-F5344CB8AC3E}">
        <p14:creationId xmlns:p14="http://schemas.microsoft.com/office/powerpoint/2010/main" val="234184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1.5</a:t>
            </a:r>
          </a:p>
        </p:txBody>
      </p:sp>
      <p:sp>
        <p:nvSpPr>
          <p:cNvPr id="4" name="Slide Number Placeholder 3"/>
          <p:cNvSpPr>
            <a:spLocks noGrp="1"/>
          </p:cNvSpPr>
          <p:nvPr>
            <p:ph type="sldNum" sz="quarter" idx="10"/>
          </p:nvPr>
        </p:nvSpPr>
        <p:spPr/>
        <p:txBody>
          <a:bodyPr/>
          <a:lstStyle/>
          <a:p>
            <a:fld id="{4AF90DB1-F34F-44C0-92C0-44AA0D286D4A}" type="slidenum">
              <a:rPr lang="en-US" smtClean="0"/>
              <a:t>10</a:t>
            </a:fld>
            <a:endParaRPr lang="en-US"/>
          </a:p>
        </p:txBody>
      </p:sp>
    </p:spTree>
    <p:extLst>
      <p:ext uri="{BB962C8B-B14F-4D97-AF65-F5344CB8AC3E}">
        <p14:creationId xmlns:p14="http://schemas.microsoft.com/office/powerpoint/2010/main" val="68883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a:t>
            </a:r>
            <a:r>
              <a:rPr lang="en-US" baseline="0" dirty="0"/>
              <a:t> range 3</a:t>
            </a:r>
          </a:p>
          <a:p>
            <a:r>
              <a:rPr lang="en-US" baseline="0" dirty="0"/>
              <a:t>Crossline range 3</a:t>
            </a:r>
          </a:p>
          <a:p>
            <a:r>
              <a:rPr lang="en-US" baseline="0" dirty="0"/>
              <a:t>Vertical smoothing 15</a:t>
            </a:r>
          </a:p>
          <a:p>
            <a:r>
              <a:rPr lang="en-US" baseline="0" dirty="0"/>
              <a:t>Dip correction off</a:t>
            </a:r>
            <a:endParaRPr lang="en-US" dirty="0"/>
          </a:p>
        </p:txBody>
      </p:sp>
      <p:sp>
        <p:nvSpPr>
          <p:cNvPr id="4" name="Slide Number Placeholder 3"/>
          <p:cNvSpPr>
            <a:spLocks noGrp="1"/>
          </p:cNvSpPr>
          <p:nvPr>
            <p:ph type="sldNum" sz="quarter" idx="10"/>
          </p:nvPr>
        </p:nvSpPr>
        <p:spPr/>
        <p:txBody>
          <a:bodyPr/>
          <a:lstStyle/>
          <a:p>
            <a:fld id="{4AF90DB1-F34F-44C0-92C0-44AA0D286D4A}" type="slidenum">
              <a:rPr lang="en-US" smtClean="0"/>
              <a:t>11</a:t>
            </a:fld>
            <a:endParaRPr lang="en-US"/>
          </a:p>
        </p:txBody>
      </p:sp>
    </p:spTree>
    <p:extLst>
      <p:ext uri="{BB962C8B-B14F-4D97-AF65-F5344CB8AC3E}">
        <p14:creationId xmlns:p14="http://schemas.microsoft.com/office/powerpoint/2010/main" val="240073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17E901A-9814-46B4-A965-D14E40D33EF5}"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252741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627432-F359-464A-AA02-64FBEEDFA0F3}"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4062785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C5F693-A41D-4298-8C15-F6AA4227624B}"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119029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01C26B-717E-4990-AE97-2F557937AAF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3707421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B9EDA7-A103-4F4C-8092-7B1F50B18E6D}"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2614635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B4EDDF-DF8F-4972-BC87-BC21E247DC10}"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1514934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40CBB6-FF13-4853-9371-DBBC1F014EFD}"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3637220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A6683-527C-469B-A2B3-699AA6CF4019}" type="datetime1">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1745395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D1F70F-9B7B-4989-AB37-4D5EB8814165}" type="datetime1">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3573901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F37C9D-D0D1-44E5-966F-42C0A80A8B8C}" type="datetime1">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3881028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7BEC9-BAC1-4A77-B7A6-AAA2F5C9B576}"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2415930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76EA94-FB04-453E-8509-F284487EF7C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118147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CE29E-02BF-49D9-8514-0E5605F19CB6}"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3316086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F143CA-A448-4A3D-BB3D-A8AF42D32F16}"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719064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4E3A04-532C-434C-A2A1-AAB0FD737831}"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D845D-BEAD-3749-808E-4EBEDDED822A}" type="slidenum">
              <a:rPr lang="en-US" smtClean="0"/>
              <a:t>‹#›</a:t>
            </a:fld>
            <a:endParaRPr lang="en-US"/>
          </a:p>
        </p:txBody>
      </p:sp>
    </p:spTree>
    <p:extLst>
      <p:ext uri="{BB962C8B-B14F-4D97-AF65-F5344CB8AC3E}">
        <p14:creationId xmlns:p14="http://schemas.microsoft.com/office/powerpoint/2010/main" val="2306645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3E1747-4C2D-4D9E-9DCB-18A0EC7BBF64}"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283090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FC2675-D1AF-46B6-9D0F-44A47CE1F180}"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139758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171CD3-5726-48EA-A504-58B65B5A4B56}" type="datetime1">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1215042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E91837-77FE-4CEA-B193-6D3BA7383341}" type="datetime1">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385139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7F4CEA-FF3D-4F8D-A3B0-BD1E3843F0F5}" type="datetime1">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26454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B933E4-C3D9-4D79-82CF-1EB6E3037C11}"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77444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273828-C1C8-48E7-9376-E1A6C0202B52}"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F0FB30-BA43-4795-ACD0-456A4CC56285}" type="slidenum">
              <a:rPr lang="en-US" smtClean="0"/>
              <a:t>‹#›</a:t>
            </a:fld>
            <a:endParaRPr lang="en-US"/>
          </a:p>
        </p:txBody>
      </p:sp>
    </p:spTree>
    <p:extLst>
      <p:ext uri="{BB962C8B-B14F-4D97-AF65-F5344CB8AC3E}">
        <p14:creationId xmlns:p14="http://schemas.microsoft.com/office/powerpoint/2010/main" val="98566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18567-6A09-4582-B45F-7E01913B80AE}" type="datetime1">
              <a:rPr lang="en-US" smtClean="0"/>
              <a:t>5/7/2019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0FB30-BA43-4795-ACD0-456A4CC56285}" type="slidenum">
              <a:rPr lang="en-US" smtClean="0"/>
              <a:t>‹#›</a:t>
            </a:fld>
            <a:endParaRPr lang="en-US"/>
          </a:p>
        </p:txBody>
      </p:sp>
    </p:spTree>
    <p:extLst>
      <p:ext uri="{BB962C8B-B14F-4D97-AF65-F5344CB8AC3E}">
        <p14:creationId xmlns:p14="http://schemas.microsoft.com/office/powerpoint/2010/main" val="414331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charset="0"/>
              </a:defRPr>
            </a:lvl1pPr>
          </a:lstStyle>
          <a:p>
            <a:fld id="{94836F2E-2292-4A55-B912-89854998E739}" type="datetime1">
              <a:rPr lang="en-US" smtClean="0"/>
              <a:t>5/7/2019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charset="0"/>
              </a:defRPr>
            </a:lvl1pPr>
          </a:lstStyle>
          <a:p>
            <a:fld id="{95DD845D-BEAD-3749-808E-4EBEDDED822A}" type="slidenum">
              <a:rPr lang="en-US" smtClean="0"/>
              <a:pPr/>
              <a:t>‹#›</a:t>
            </a:fld>
            <a:endParaRPr lang="en-US" dirty="0"/>
          </a:p>
        </p:txBody>
      </p:sp>
    </p:spTree>
    <p:extLst>
      <p:ext uri="{BB962C8B-B14F-4D97-AF65-F5344CB8AC3E}">
        <p14:creationId xmlns:p14="http://schemas.microsoft.com/office/powerpoint/2010/main" val="1336409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856" y="943844"/>
            <a:ext cx="11545614" cy="1973223"/>
          </a:xfrm>
        </p:spPr>
        <p:txBody>
          <a:bodyPr>
            <a:normAutofit/>
          </a:bodyPr>
          <a:lstStyle/>
          <a:p>
            <a:pPr algn="l"/>
            <a:r>
              <a:rPr lang="en-US" sz="4400" dirty="0">
                <a:solidFill>
                  <a:srgbClr val="294171"/>
                </a:solidFill>
                <a:latin typeface="Calibri"/>
                <a:ea typeface="Arial" charset="0"/>
                <a:cs typeface="Calibri"/>
              </a:rPr>
              <a:t>Structural Smoothing Attribute</a:t>
            </a:r>
            <a:endParaRPr lang="en-US" sz="4400" dirty="0">
              <a:latin typeface="Arial" charset="0"/>
              <a:ea typeface="Arial" charset="0"/>
              <a:cs typeface="Arial" charset="0"/>
            </a:endParaRPr>
          </a:p>
        </p:txBody>
      </p:sp>
      <p:sp>
        <p:nvSpPr>
          <p:cNvPr id="3" name="Subtitle 2"/>
          <p:cNvSpPr>
            <a:spLocks noGrp="1"/>
          </p:cNvSpPr>
          <p:nvPr>
            <p:ph type="subTitle" idx="1"/>
          </p:nvPr>
        </p:nvSpPr>
        <p:spPr>
          <a:xfrm>
            <a:off x="639856" y="3294992"/>
            <a:ext cx="11545614" cy="2168579"/>
          </a:xfrm>
        </p:spPr>
        <p:txBody>
          <a:bodyPr>
            <a:normAutofit/>
          </a:bodyPr>
          <a:lstStyle/>
          <a:p>
            <a:pPr algn="l"/>
            <a:r>
              <a:rPr lang="en-US" sz="2800" b="1" dirty="0">
                <a:solidFill>
                  <a:schemeClr val="tx2">
                    <a:lumMod val="75000"/>
                  </a:schemeClr>
                </a:solidFill>
                <a:ea typeface="Arial" charset="0"/>
                <a:cs typeface="Arial" charset="0"/>
              </a:rPr>
              <a:t>GPGN 458/558: Seismic Interpretation</a:t>
            </a:r>
            <a:endParaRPr lang="en-US" sz="1100" b="1" dirty="0">
              <a:ea typeface="Arial" charset="0"/>
              <a:cs typeface="Arial" charset="0"/>
            </a:endParaRPr>
          </a:p>
          <a:p>
            <a:pPr algn="l"/>
            <a:endParaRPr lang="en-US" sz="1100" b="1" dirty="0">
              <a:ea typeface="Arial" charset="0"/>
              <a:cs typeface="Arial" charset="0"/>
            </a:endParaRPr>
          </a:p>
          <a:p>
            <a:pPr algn="l"/>
            <a:r>
              <a:rPr lang="en-US" dirty="0">
                <a:latin typeface="Arial" charset="0"/>
                <a:ea typeface="Arial" charset="0"/>
                <a:cs typeface="Arial" charset="0"/>
              </a:rPr>
              <a:t>Nadima Dwihusna</a:t>
            </a:r>
          </a:p>
          <a:p>
            <a:pPr algn="l"/>
            <a:r>
              <a:rPr lang="en-US" dirty="0">
                <a:ea typeface="Arial" charset="0"/>
                <a:cs typeface="Arial" charset="0"/>
              </a:rPr>
              <a:t>May 8</a:t>
            </a:r>
            <a:r>
              <a:rPr lang="en-US" baseline="30000" dirty="0">
                <a:ea typeface="Arial" charset="0"/>
                <a:cs typeface="Arial" charset="0"/>
              </a:rPr>
              <a:t>th</a:t>
            </a:r>
            <a:r>
              <a:rPr lang="en-US" dirty="0">
                <a:ea typeface="Arial" charset="0"/>
                <a:cs typeface="Arial" charset="0"/>
              </a:rPr>
              <a:t>, 2019</a:t>
            </a:r>
            <a:endParaRPr lang="en-US" dirty="0">
              <a:latin typeface="Arial" charset="0"/>
              <a:ea typeface="Arial" charset="0"/>
              <a:cs typeface="Arial" charset="0"/>
            </a:endParaRPr>
          </a:p>
          <a:p>
            <a:pPr algn="l"/>
            <a:endParaRPr lang="en-US" dirty="0">
              <a:latin typeface="Arial" charset="0"/>
              <a:ea typeface="Arial" charset="0"/>
              <a:cs typeface="Arial" charset="0"/>
            </a:endParaRPr>
          </a:p>
        </p:txBody>
      </p:sp>
      <p:sp>
        <p:nvSpPr>
          <p:cNvPr id="4" name="Slide Number Placeholder 3">
            <a:extLst>
              <a:ext uri="{FF2B5EF4-FFF2-40B4-BE49-F238E27FC236}">
                <a16:creationId xmlns:a16="http://schemas.microsoft.com/office/drawing/2014/main" id="{CDD1557C-8691-4232-B3A6-9ED80DFA814F}"/>
              </a:ext>
            </a:extLst>
          </p:cNvPr>
          <p:cNvSpPr>
            <a:spLocks noGrp="1"/>
          </p:cNvSpPr>
          <p:nvPr>
            <p:ph type="sldNum" sz="quarter" idx="12"/>
          </p:nvPr>
        </p:nvSpPr>
        <p:spPr/>
        <p:txBody>
          <a:bodyPr/>
          <a:lstStyle/>
          <a:p>
            <a:fld id="{95DD845D-BEAD-3749-808E-4EBEDDED822A}" type="slidenum">
              <a:rPr lang="en-US" smtClean="0"/>
              <a:t>1</a:t>
            </a:fld>
            <a:endParaRPr lang="en-US"/>
          </a:p>
        </p:txBody>
      </p:sp>
    </p:spTree>
    <p:extLst>
      <p:ext uri="{BB962C8B-B14F-4D97-AF65-F5344CB8AC3E}">
        <p14:creationId xmlns:p14="http://schemas.microsoft.com/office/powerpoint/2010/main" val="15386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76F2DC4-641F-43A1-B02B-F012A048554D}"/>
              </a:ext>
            </a:extLst>
          </p:cNvPr>
          <p:cNvPicPr>
            <a:picLocks noChangeAspect="1"/>
          </p:cNvPicPr>
          <p:nvPr/>
        </p:nvPicPr>
        <p:blipFill rotWithShape="1">
          <a:blip r:embed="rId3"/>
          <a:srcRect t="89877" r="73795" b="3659"/>
          <a:stretch/>
        </p:blipFill>
        <p:spPr>
          <a:xfrm>
            <a:off x="2347830" y="6032475"/>
            <a:ext cx="1991167" cy="623498"/>
          </a:xfrm>
          <a:prstGeom prst="rect">
            <a:avLst/>
          </a:prstGeom>
        </p:spPr>
      </p:pic>
      <p:pic>
        <p:nvPicPr>
          <p:cNvPr id="26" name="Picture 25">
            <a:extLst>
              <a:ext uri="{FF2B5EF4-FFF2-40B4-BE49-F238E27FC236}">
                <a16:creationId xmlns:a16="http://schemas.microsoft.com/office/drawing/2014/main" id="{3F66A5E9-A6C1-495C-AE2F-5E6F2CF818B4}"/>
              </a:ext>
            </a:extLst>
          </p:cNvPr>
          <p:cNvPicPr>
            <a:picLocks noChangeAspect="1"/>
          </p:cNvPicPr>
          <p:nvPr/>
        </p:nvPicPr>
        <p:blipFill rotWithShape="1">
          <a:blip r:embed="rId3"/>
          <a:srcRect t="63715" r="74977" b="24639"/>
          <a:stretch/>
        </p:blipFill>
        <p:spPr>
          <a:xfrm>
            <a:off x="2230343" y="2651745"/>
            <a:ext cx="1796591" cy="1061455"/>
          </a:xfrm>
          <a:prstGeom prst="rect">
            <a:avLst/>
          </a:prstGeom>
        </p:spPr>
      </p:pic>
      <p:sp>
        <p:nvSpPr>
          <p:cNvPr id="4" name="Slide Number Placeholder 3"/>
          <p:cNvSpPr>
            <a:spLocks noGrp="1"/>
          </p:cNvSpPr>
          <p:nvPr>
            <p:ph type="sldNum" sz="quarter" idx="12"/>
          </p:nvPr>
        </p:nvSpPr>
        <p:spPr/>
        <p:txBody>
          <a:bodyPr/>
          <a:lstStyle/>
          <a:p>
            <a:fld id="{C0F0FB30-BA43-4795-ACD0-456A4CC56285}" type="slidenum">
              <a:rPr lang="en-US" smtClean="0"/>
              <a:t>10</a:t>
            </a:fld>
            <a:endParaRPr lang="en-US"/>
          </a:p>
        </p:txBody>
      </p:sp>
      <p:sp>
        <p:nvSpPr>
          <p:cNvPr id="16" name="Title 1">
            <a:extLst>
              <a:ext uri="{FF2B5EF4-FFF2-40B4-BE49-F238E27FC236}">
                <a16:creationId xmlns:a16="http://schemas.microsoft.com/office/drawing/2014/main" id="{7AD3016B-8A90-4A0F-B3F5-4FAAB905F5AD}"/>
              </a:ext>
            </a:extLst>
          </p:cNvPr>
          <p:cNvSpPr>
            <a:spLocks noGrp="1"/>
          </p:cNvSpPr>
          <p:nvPr>
            <p:ph type="title"/>
          </p:nvPr>
        </p:nvSpPr>
        <p:spPr>
          <a:xfrm>
            <a:off x="2132127" y="313480"/>
            <a:ext cx="2422575" cy="410379"/>
          </a:xfrm>
        </p:spPr>
        <p:txBody>
          <a:bodyPr>
            <a:normAutofit/>
          </a:bodyPr>
          <a:lstStyle/>
          <a:p>
            <a:r>
              <a:rPr lang="en-US" sz="1600" b="1" dirty="0"/>
              <a:t>Input Seismic Volume</a:t>
            </a:r>
          </a:p>
        </p:txBody>
      </p:sp>
      <p:sp>
        <p:nvSpPr>
          <p:cNvPr id="17" name="Title 1">
            <a:extLst>
              <a:ext uri="{FF2B5EF4-FFF2-40B4-BE49-F238E27FC236}">
                <a16:creationId xmlns:a16="http://schemas.microsoft.com/office/drawing/2014/main" id="{8AEEB169-25E2-4829-B1F9-04AA789655F2}"/>
              </a:ext>
            </a:extLst>
          </p:cNvPr>
          <p:cNvSpPr txBox="1">
            <a:spLocks/>
          </p:cNvSpPr>
          <p:nvPr/>
        </p:nvSpPr>
        <p:spPr>
          <a:xfrm>
            <a:off x="4779594" y="1990138"/>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t>Apparent Polarity</a:t>
            </a:r>
          </a:p>
        </p:txBody>
      </p:sp>
      <p:sp>
        <p:nvSpPr>
          <p:cNvPr id="18" name="Title 1">
            <a:extLst>
              <a:ext uri="{FF2B5EF4-FFF2-40B4-BE49-F238E27FC236}">
                <a16:creationId xmlns:a16="http://schemas.microsoft.com/office/drawing/2014/main" id="{C1F4508B-5899-471E-89A3-9D23EFF9977C}"/>
              </a:ext>
            </a:extLst>
          </p:cNvPr>
          <p:cNvSpPr txBox="1">
            <a:spLocks/>
          </p:cNvSpPr>
          <p:nvPr/>
        </p:nvSpPr>
        <p:spPr>
          <a:xfrm>
            <a:off x="1970312" y="3645386"/>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Structural Smoothing Volume</a:t>
            </a:r>
          </a:p>
        </p:txBody>
      </p:sp>
      <p:sp>
        <p:nvSpPr>
          <p:cNvPr id="19" name="Title 1">
            <a:extLst>
              <a:ext uri="{FF2B5EF4-FFF2-40B4-BE49-F238E27FC236}">
                <a16:creationId xmlns:a16="http://schemas.microsoft.com/office/drawing/2014/main" id="{6BAC89F9-8FD8-4380-B463-03373BFC511F}"/>
              </a:ext>
            </a:extLst>
          </p:cNvPr>
          <p:cNvSpPr txBox="1">
            <a:spLocks/>
          </p:cNvSpPr>
          <p:nvPr/>
        </p:nvSpPr>
        <p:spPr>
          <a:xfrm>
            <a:off x="4790550" y="4901978"/>
            <a:ext cx="1478310" cy="34256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Apparent Polarity on Smooth Volume</a:t>
            </a:r>
          </a:p>
        </p:txBody>
      </p:sp>
      <p:sp>
        <p:nvSpPr>
          <p:cNvPr id="24" name="Title 1">
            <a:extLst>
              <a:ext uri="{FF2B5EF4-FFF2-40B4-BE49-F238E27FC236}">
                <a16:creationId xmlns:a16="http://schemas.microsoft.com/office/drawing/2014/main" id="{BA7EB737-E72E-4E3B-8B78-D17101BBB55F}"/>
              </a:ext>
            </a:extLst>
          </p:cNvPr>
          <p:cNvSpPr txBox="1">
            <a:spLocks/>
          </p:cNvSpPr>
          <p:nvPr/>
        </p:nvSpPr>
        <p:spPr>
          <a:xfrm>
            <a:off x="7626938" y="279156"/>
            <a:ext cx="1478310" cy="342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Auto-track Result</a:t>
            </a:r>
          </a:p>
        </p:txBody>
      </p:sp>
      <p:sp>
        <p:nvSpPr>
          <p:cNvPr id="25" name="Title 1">
            <a:extLst>
              <a:ext uri="{FF2B5EF4-FFF2-40B4-BE49-F238E27FC236}">
                <a16:creationId xmlns:a16="http://schemas.microsoft.com/office/drawing/2014/main" id="{8A25E475-F51E-4398-82F1-1FA7DF3504FC}"/>
              </a:ext>
            </a:extLst>
          </p:cNvPr>
          <p:cNvSpPr txBox="1">
            <a:spLocks/>
          </p:cNvSpPr>
          <p:nvPr/>
        </p:nvSpPr>
        <p:spPr>
          <a:xfrm>
            <a:off x="7736898" y="3495493"/>
            <a:ext cx="1478310" cy="342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Auto-track Result</a:t>
            </a:r>
          </a:p>
        </p:txBody>
      </p:sp>
      <p:pic>
        <p:nvPicPr>
          <p:cNvPr id="21" name="Picture 20">
            <a:extLst>
              <a:ext uri="{FF2B5EF4-FFF2-40B4-BE49-F238E27FC236}">
                <a16:creationId xmlns:a16="http://schemas.microsoft.com/office/drawing/2014/main" id="{F07CB8B5-718D-49AC-95DB-779F78DA9019}"/>
              </a:ext>
            </a:extLst>
          </p:cNvPr>
          <p:cNvPicPr>
            <a:picLocks noChangeAspect="1"/>
          </p:cNvPicPr>
          <p:nvPr/>
        </p:nvPicPr>
        <p:blipFill>
          <a:blip r:embed="rId4"/>
          <a:stretch>
            <a:fillRect/>
          </a:stretch>
        </p:blipFill>
        <p:spPr>
          <a:xfrm>
            <a:off x="1621506" y="579998"/>
            <a:ext cx="3063534" cy="2088802"/>
          </a:xfrm>
          <a:prstGeom prst="rect">
            <a:avLst/>
          </a:prstGeom>
        </p:spPr>
      </p:pic>
      <p:pic>
        <p:nvPicPr>
          <p:cNvPr id="22" name="Picture 21">
            <a:extLst>
              <a:ext uri="{FF2B5EF4-FFF2-40B4-BE49-F238E27FC236}">
                <a16:creationId xmlns:a16="http://schemas.microsoft.com/office/drawing/2014/main" id="{F4BF3202-0BB7-4B40-BD27-1154D9D8B076}"/>
              </a:ext>
            </a:extLst>
          </p:cNvPr>
          <p:cNvPicPr>
            <a:picLocks noChangeAspect="1"/>
          </p:cNvPicPr>
          <p:nvPr/>
        </p:nvPicPr>
        <p:blipFill>
          <a:blip r:embed="rId5"/>
          <a:stretch>
            <a:fillRect/>
          </a:stretch>
        </p:blipFill>
        <p:spPr>
          <a:xfrm>
            <a:off x="1572235" y="3953075"/>
            <a:ext cx="3112805" cy="2052192"/>
          </a:xfrm>
          <a:prstGeom prst="rect">
            <a:avLst/>
          </a:prstGeom>
        </p:spPr>
      </p:pic>
      <p:pic>
        <p:nvPicPr>
          <p:cNvPr id="27" name="Picture 26">
            <a:extLst>
              <a:ext uri="{FF2B5EF4-FFF2-40B4-BE49-F238E27FC236}">
                <a16:creationId xmlns:a16="http://schemas.microsoft.com/office/drawing/2014/main" id="{8527A811-C477-4F9F-AE8E-D22DF3C71938}"/>
              </a:ext>
            </a:extLst>
          </p:cNvPr>
          <p:cNvPicPr>
            <a:picLocks noChangeAspect="1"/>
          </p:cNvPicPr>
          <p:nvPr/>
        </p:nvPicPr>
        <p:blipFill>
          <a:blip r:embed="rId6"/>
          <a:stretch>
            <a:fillRect/>
          </a:stretch>
        </p:blipFill>
        <p:spPr>
          <a:xfrm>
            <a:off x="4298104" y="2336130"/>
            <a:ext cx="2589312" cy="1521448"/>
          </a:xfrm>
          <a:prstGeom prst="rect">
            <a:avLst/>
          </a:prstGeom>
        </p:spPr>
      </p:pic>
      <p:pic>
        <p:nvPicPr>
          <p:cNvPr id="29" name="Picture 28">
            <a:extLst>
              <a:ext uri="{FF2B5EF4-FFF2-40B4-BE49-F238E27FC236}">
                <a16:creationId xmlns:a16="http://schemas.microsoft.com/office/drawing/2014/main" id="{34A744F1-A602-4128-B1F1-708043242768}"/>
              </a:ext>
            </a:extLst>
          </p:cNvPr>
          <p:cNvPicPr>
            <a:picLocks noChangeAspect="1"/>
          </p:cNvPicPr>
          <p:nvPr/>
        </p:nvPicPr>
        <p:blipFill>
          <a:blip r:embed="rId7"/>
          <a:stretch>
            <a:fillRect/>
          </a:stretch>
        </p:blipFill>
        <p:spPr>
          <a:xfrm>
            <a:off x="4274317" y="5185132"/>
            <a:ext cx="2589312" cy="1567146"/>
          </a:xfrm>
          <a:prstGeom prst="rect">
            <a:avLst/>
          </a:prstGeom>
        </p:spPr>
      </p:pic>
      <p:pic>
        <p:nvPicPr>
          <p:cNvPr id="30" name="Picture 29">
            <a:extLst>
              <a:ext uri="{FF2B5EF4-FFF2-40B4-BE49-F238E27FC236}">
                <a16:creationId xmlns:a16="http://schemas.microsoft.com/office/drawing/2014/main" id="{D6B822D0-5588-47F2-8EFF-5F10DC5683CC}"/>
              </a:ext>
            </a:extLst>
          </p:cNvPr>
          <p:cNvPicPr>
            <a:picLocks noChangeAspect="1"/>
          </p:cNvPicPr>
          <p:nvPr/>
        </p:nvPicPr>
        <p:blipFill>
          <a:blip r:embed="rId8"/>
          <a:stretch>
            <a:fillRect/>
          </a:stretch>
        </p:blipFill>
        <p:spPr>
          <a:xfrm>
            <a:off x="6958537" y="570484"/>
            <a:ext cx="2949884" cy="2630213"/>
          </a:xfrm>
          <a:prstGeom prst="rect">
            <a:avLst/>
          </a:prstGeom>
        </p:spPr>
      </p:pic>
      <p:pic>
        <p:nvPicPr>
          <p:cNvPr id="32" name="Picture 31">
            <a:extLst>
              <a:ext uri="{FF2B5EF4-FFF2-40B4-BE49-F238E27FC236}">
                <a16:creationId xmlns:a16="http://schemas.microsoft.com/office/drawing/2014/main" id="{962D9E07-7A74-4330-A1AF-57DEAA7D2FDB}"/>
              </a:ext>
            </a:extLst>
          </p:cNvPr>
          <p:cNvPicPr>
            <a:picLocks noChangeAspect="1"/>
          </p:cNvPicPr>
          <p:nvPr/>
        </p:nvPicPr>
        <p:blipFill>
          <a:blip r:embed="rId9"/>
          <a:stretch>
            <a:fillRect/>
          </a:stretch>
        </p:blipFill>
        <p:spPr>
          <a:xfrm>
            <a:off x="6992926" y="3746712"/>
            <a:ext cx="2915494" cy="3005566"/>
          </a:xfrm>
          <a:prstGeom prst="rect">
            <a:avLst/>
          </a:prstGeom>
        </p:spPr>
      </p:pic>
      <p:sp>
        <p:nvSpPr>
          <p:cNvPr id="34" name="Title 1">
            <a:extLst>
              <a:ext uri="{FF2B5EF4-FFF2-40B4-BE49-F238E27FC236}">
                <a16:creationId xmlns:a16="http://schemas.microsoft.com/office/drawing/2014/main" id="{F5C3AC20-D9EF-454F-B67B-BB0FB5E6E172}"/>
              </a:ext>
            </a:extLst>
          </p:cNvPr>
          <p:cNvSpPr txBox="1">
            <a:spLocks/>
          </p:cNvSpPr>
          <p:nvPr/>
        </p:nvSpPr>
        <p:spPr>
          <a:xfrm>
            <a:off x="4625823" y="-92298"/>
            <a:ext cx="4960716"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GOM Example</a:t>
            </a:r>
          </a:p>
        </p:txBody>
      </p:sp>
    </p:spTree>
    <p:extLst>
      <p:ext uri="{BB962C8B-B14F-4D97-AF65-F5344CB8AC3E}">
        <p14:creationId xmlns:p14="http://schemas.microsoft.com/office/powerpoint/2010/main" val="17162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46256" r="1699" b="5463"/>
          <a:stretch/>
        </p:blipFill>
        <p:spPr>
          <a:xfrm>
            <a:off x="6024420" y="1994191"/>
            <a:ext cx="4836420" cy="1690747"/>
          </a:xfrm>
          <a:prstGeom prst="rect">
            <a:avLst/>
          </a:prstGeom>
        </p:spPr>
      </p:pic>
      <p:sp>
        <p:nvSpPr>
          <p:cNvPr id="19" name="Title 1">
            <a:extLst>
              <a:ext uri="{FF2B5EF4-FFF2-40B4-BE49-F238E27FC236}">
                <a16:creationId xmlns:a16="http://schemas.microsoft.com/office/drawing/2014/main" id="{AE77A389-4440-48DA-8924-0F8081E3885F}"/>
              </a:ext>
            </a:extLst>
          </p:cNvPr>
          <p:cNvSpPr txBox="1">
            <a:spLocks/>
          </p:cNvSpPr>
          <p:nvPr/>
        </p:nvSpPr>
        <p:spPr>
          <a:xfrm>
            <a:off x="3765373" y="333168"/>
            <a:ext cx="5105400" cy="986219"/>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Forties Example</a:t>
            </a:r>
          </a:p>
        </p:txBody>
      </p:sp>
      <p:pic>
        <p:nvPicPr>
          <p:cNvPr id="17" name="Picture 16">
            <a:extLst>
              <a:ext uri="{FF2B5EF4-FFF2-40B4-BE49-F238E27FC236}">
                <a16:creationId xmlns:a16="http://schemas.microsoft.com/office/drawing/2014/main" id="{819CA315-5F15-4D23-9CDA-1D6970409E15}"/>
              </a:ext>
            </a:extLst>
          </p:cNvPr>
          <p:cNvPicPr>
            <a:picLocks noChangeAspect="1"/>
          </p:cNvPicPr>
          <p:nvPr/>
        </p:nvPicPr>
        <p:blipFill rotWithShape="1">
          <a:blip r:embed="rId4"/>
          <a:srcRect l="3260" t="62185" r="40828" b="25559"/>
          <a:stretch/>
        </p:blipFill>
        <p:spPr>
          <a:xfrm>
            <a:off x="3007936" y="2848430"/>
            <a:ext cx="3184405" cy="982554"/>
          </a:xfrm>
          <a:prstGeom prst="rect">
            <a:avLst/>
          </a:prstGeom>
        </p:spPr>
      </p:pic>
      <p:sp>
        <p:nvSpPr>
          <p:cNvPr id="4" name="Slide Number Placeholder 3"/>
          <p:cNvSpPr>
            <a:spLocks noGrp="1"/>
          </p:cNvSpPr>
          <p:nvPr>
            <p:ph type="sldNum" sz="quarter" idx="12"/>
          </p:nvPr>
        </p:nvSpPr>
        <p:spPr/>
        <p:txBody>
          <a:bodyPr/>
          <a:lstStyle/>
          <a:p>
            <a:fld id="{C0F0FB30-BA43-4795-ACD0-456A4CC56285}" type="slidenum">
              <a:rPr lang="en-US" smtClean="0"/>
              <a:t>11</a:t>
            </a:fld>
            <a:endParaRPr lang="en-US"/>
          </a:p>
        </p:txBody>
      </p:sp>
      <p:pic>
        <p:nvPicPr>
          <p:cNvPr id="8" name="Picture 7"/>
          <p:cNvPicPr>
            <a:picLocks noChangeAspect="1"/>
          </p:cNvPicPr>
          <p:nvPr/>
        </p:nvPicPr>
        <p:blipFill>
          <a:blip r:embed="rId5"/>
          <a:stretch>
            <a:fillRect/>
          </a:stretch>
        </p:blipFill>
        <p:spPr>
          <a:xfrm>
            <a:off x="10029551" y="2874213"/>
            <a:ext cx="831289" cy="789155"/>
          </a:xfrm>
          <a:prstGeom prst="rect">
            <a:avLst/>
          </a:prstGeom>
        </p:spPr>
      </p:pic>
      <p:pic>
        <p:nvPicPr>
          <p:cNvPr id="9" name="Picture 8"/>
          <p:cNvPicPr>
            <a:picLocks noChangeAspect="1"/>
          </p:cNvPicPr>
          <p:nvPr/>
        </p:nvPicPr>
        <p:blipFill rotWithShape="1">
          <a:blip r:embed="rId6"/>
          <a:srcRect t="46139" r="1631" b="5415"/>
          <a:stretch/>
        </p:blipFill>
        <p:spPr>
          <a:xfrm>
            <a:off x="6104753" y="4402147"/>
            <a:ext cx="4796884" cy="1676908"/>
          </a:xfrm>
          <a:prstGeom prst="rect">
            <a:avLst/>
          </a:prstGeom>
        </p:spPr>
      </p:pic>
      <p:pic>
        <p:nvPicPr>
          <p:cNvPr id="10" name="Picture 9"/>
          <p:cNvPicPr>
            <a:picLocks noChangeAspect="1"/>
          </p:cNvPicPr>
          <p:nvPr/>
        </p:nvPicPr>
        <p:blipFill rotWithShape="1">
          <a:blip r:embed="rId7"/>
          <a:srcRect t="48525" r="2801"/>
          <a:stretch/>
        </p:blipFill>
        <p:spPr>
          <a:xfrm>
            <a:off x="1290419" y="1279739"/>
            <a:ext cx="4714120" cy="1604674"/>
          </a:xfrm>
          <a:prstGeom prst="rect">
            <a:avLst/>
          </a:prstGeom>
        </p:spPr>
      </p:pic>
      <p:pic>
        <p:nvPicPr>
          <p:cNvPr id="11" name="Picture 10"/>
          <p:cNvPicPr>
            <a:picLocks noChangeAspect="1"/>
          </p:cNvPicPr>
          <p:nvPr/>
        </p:nvPicPr>
        <p:blipFill>
          <a:blip r:embed="rId5"/>
          <a:stretch>
            <a:fillRect/>
          </a:stretch>
        </p:blipFill>
        <p:spPr>
          <a:xfrm>
            <a:off x="5236316" y="2144927"/>
            <a:ext cx="768223" cy="729286"/>
          </a:xfrm>
          <a:prstGeom prst="rect">
            <a:avLst/>
          </a:prstGeom>
        </p:spPr>
      </p:pic>
      <p:pic>
        <p:nvPicPr>
          <p:cNvPr id="12" name="Picture 11"/>
          <p:cNvPicPr>
            <a:picLocks noChangeAspect="1"/>
          </p:cNvPicPr>
          <p:nvPr/>
        </p:nvPicPr>
        <p:blipFill rotWithShape="1">
          <a:blip r:embed="rId8"/>
          <a:srcRect t="50000" b="1792"/>
          <a:stretch/>
        </p:blipFill>
        <p:spPr>
          <a:xfrm>
            <a:off x="1207656" y="4076629"/>
            <a:ext cx="4796883" cy="1528946"/>
          </a:xfrm>
          <a:prstGeom prst="rect">
            <a:avLst/>
          </a:prstGeom>
        </p:spPr>
      </p:pic>
      <p:sp>
        <p:nvSpPr>
          <p:cNvPr id="14" name="Title 1">
            <a:extLst>
              <a:ext uri="{FF2B5EF4-FFF2-40B4-BE49-F238E27FC236}">
                <a16:creationId xmlns:a16="http://schemas.microsoft.com/office/drawing/2014/main" id="{8ED9ED83-8BB7-43C1-9197-92FDCE5BF6DB}"/>
              </a:ext>
            </a:extLst>
          </p:cNvPr>
          <p:cNvSpPr txBox="1">
            <a:spLocks/>
          </p:cNvSpPr>
          <p:nvPr/>
        </p:nvSpPr>
        <p:spPr>
          <a:xfrm>
            <a:off x="2813741" y="954487"/>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Input Seismic Volume</a:t>
            </a:r>
          </a:p>
        </p:txBody>
      </p:sp>
      <p:sp>
        <p:nvSpPr>
          <p:cNvPr id="15" name="Title 1">
            <a:extLst>
              <a:ext uri="{FF2B5EF4-FFF2-40B4-BE49-F238E27FC236}">
                <a16:creationId xmlns:a16="http://schemas.microsoft.com/office/drawing/2014/main" id="{D375864E-B974-47A8-BE84-925BAC901817}"/>
              </a:ext>
            </a:extLst>
          </p:cNvPr>
          <p:cNvSpPr txBox="1">
            <a:spLocks/>
          </p:cNvSpPr>
          <p:nvPr/>
        </p:nvSpPr>
        <p:spPr>
          <a:xfrm>
            <a:off x="7498467" y="1671697"/>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Structural Smoothing Volume</a:t>
            </a:r>
          </a:p>
        </p:txBody>
      </p:sp>
      <p:sp>
        <p:nvSpPr>
          <p:cNvPr id="16" name="Title 1">
            <a:extLst>
              <a:ext uri="{FF2B5EF4-FFF2-40B4-BE49-F238E27FC236}">
                <a16:creationId xmlns:a16="http://schemas.microsoft.com/office/drawing/2014/main" id="{7B84640F-C284-4C9E-A309-A50EA1BC38AC}"/>
              </a:ext>
            </a:extLst>
          </p:cNvPr>
          <p:cNvSpPr txBox="1">
            <a:spLocks/>
          </p:cNvSpPr>
          <p:nvPr/>
        </p:nvSpPr>
        <p:spPr>
          <a:xfrm>
            <a:off x="2652380" y="3760699"/>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Variance on Input Volume</a:t>
            </a:r>
          </a:p>
        </p:txBody>
      </p:sp>
      <p:pic>
        <p:nvPicPr>
          <p:cNvPr id="18" name="Picture 17">
            <a:extLst>
              <a:ext uri="{FF2B5EF4-FFF2-40B4-BE49-F238E27FC236}">
                <a16:creationId xmlns:a16="http://schemas.microsoft.com/office/drawing/2014/main" id="{106ADE0E-6CD5-4FF0-9006-93BA821646DD}"/>
              </a:ext>
            </a:extLst>
          </p:cNvPr>
          <p:cNvPicPr>
            <a:picLocks noChangeAspect="1"/>
          </p:cNvPicPr>
          <p:nvPr/>
        </p:nvPicPr>
        <p:blipFill rotWithShape="1">
          <a:blip r:embed="rId4"/>
          <a:srcRect l="67039" t="73574" r="14060" b="18606"/>
          <a:stretch/>
        </p:blipFill>
        <p:spPr>
          <a:xfrm>
            <a:off x="8034985" y="3616214"/>
            <a:ext cx="1076445" cy="626905"/>
          </a:xfrm>
          <a:prstGeom prst="rect">
            <a:avLst/>
          </a:prstGeom>
        </p:spPr>
      </p:pic>
      <p:sp>
        <p:nvSpPr>
          <p:cNvPr id="20" name="Title 1">
            <a:extLst>
              <a:ext uri="{FF2B5EF4-FFF2-40B4-BE49-F238E27FC236}">
                <a16:creationId xmlns:a16="http://schemas.microsoft.com/office/drawing/2014/main" id="{23F5D815-3DD5-4391-8C9E-387779FE392D}"/>
              </a:ext>
            </a:extLst>
          </p:cNvPr>
          <p:cNvSpPr txBox="1">
            <a:spLocks/>
          </p:cNvSpPr>
          <p:nvPr/>
        </p:nvSpPr>
        <p:spPr>
          <a:xfrm>
            <a:off x="7583999" y="4075344"/>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Variance on Smooth Volume</a:t>
            </a:r>
          </a:p>
        </p:txBody>
      </p:sp>
    </p:spTree>
    <p:extLst>
      <p:ext uri="{BB962C8B-B14F-4D97-AF65-F5344CB8AC3E}">
        <p14:creationId xmlns:p14="http://schemas.microsoft.com/office/powerpoint/2010/main" val="115060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77A389-4440-48DA-8924-0F8081E3885F}"/>
              </a:ext>
            </a:extLst>
          </p:cNvPr>
          <p:cNvSpPr txBox="1">
            <a:spLocks/>
          </p:cNvSpPr>
          <p:nvPr/>
        </p:nvSpPr>
        <p:spPr>
          <a:xfrm>
            <a:off x="3489624" y="273417"/>
            <a:ext cx="5105400" cy="986219"/>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GOM Example</a:t>
            </a:r>
          </a:p>
        </p:txBody>
      </p:sp>
      <p:pic>
        <p:nvPicPr>
          <p:cNvPr id="17" name="Picture 16">
            <a:extLst>
              <a:ext uri="{FF2B5EF4-FFF2-40B4-BE49-F238E27FC236}">
                <a16:creationId xmlns:a16="http://schemas.microsoft.com/office/drawing/2014/main" id="{819CA315-5F15-4D23-9CDA-1D6970409E15}"/>
              </a:ext>
            </a:extLst>
          </p:cNvPr>
          <p:cNvPicPr>
            <a:picLocks noChangeAspect="1"/>
          </p:cNvPicPr>
          <p:nvPr/>
        </p:nvPicPr>
        <p:blipFill rotWithShape="1">
          <a:blip r:embed="rId3"/>
          <a:srcRect l="3260" t="62185" r="40828" b="25559"/>
          <a:stretch/>
        </p:blipFill>
        <p:spPr>
          <a:xfrm>
            <a:off x="3107686" y="2765308"/>
            <a:ext cx="3184405" cy="982554"/>
          </a:xfrm>
          <a:prstGeom prst="rect">
            <a:avLst/>
          </a:prstGeom>
        </p:spPr>
      </p:pic>
      <p:sp>
        <p:nvSpPr>
          <p:cNvPr id="4" name="Slide Number Placeholder 3"/>
          <p:cNvSpPr>
            <a:spLocks noGrp="1"/>
          </p:cNvSpPr>
          <p:nvPr>
            <p:ph type="sldNum" sz="quarter" idx="12"/>
          </p:nvPr>
        </p:nvSpPr>
        <p:spPr/>
        <p:txBody>
          <a:bodyPr/>
          <a:lstStyle/>
          <a:p>
            <a:fld id="{C0F0FB30-BA43-4795-ACD0-456A4CC56285}" type="slidenum">
              <a:rPr lang="en-US" smtClean="0"/>
              <a:t>12</a:t>
            </a:fld>
            <a:endParaRPr lang="en-US"/>
          </a:p>
        </p:txBody>
      </p:sp>
      <p:sp>
        <p:nvSpPr>
          <p:cNvPr id="14" name="Title 1">
            <a:extLst>
              <a:ext uri="{FF2B5EF4-FFF2-40B4-BE49-F238E27FC236}">
                <a16:creationId xmlns:a16="http://schemas.microsoft.com/office/drawing/2014/main" id="{8ED9ED83-8BB7-43C1-9197-92FDCE5BF6DB}"/>
              </a:ext>
            </a:extLst>
          </p:cNvPr>
          <p:cNvSpPr txBox="1">
            <a:spLocks/>
          </p:cNvSpPr>
          <p:nvPr/>
        </p:nvSpPr>
        <p:spPr>
          <a:xfrm>
            <a:off x="2913491" y="871365"/>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Input Seismic Volume</a:t>
            </a:r>
          </a:p>
        </p:txBody>
      </p:sp>
      <p:sp>
        <p:nvSpPr>
          <p:cNvPr id="15" name="Title 1">
            <a:extLst>
              <a:ext uri="{FF2B5EF4-FFF2-40B4-BE49-F238E27FC236}">
                <a16:creationId xmlns:a16="http://schemas.microsoft.com/office/drawing/2014/main" id="{D375864E-B974-47A8-BE84-925BAC901817}"/>
              </a:ext>
            </a:extLst>
          </p:cNvPr>
          <p:cNvSpPr txBox="1">
            <a:spLocks/>
          </p:cNvSpPr>
          <p:nvPr/>
        </p:nvSpPr>
        <p:spPr>
          <a:xfrm>
            <a:off x="6733323" y="1453783"/>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Structural Smoothing Volume</a:t>
            </a:r>
          </a:p>
        </p:txBody>
      </p:sp>
      <p:sp>
        <p:nvSpPr>
          <p:cNvPr id="16" name="Title 1">
            <a:extLst>
              <a:ext uri="{FF2B5EF4-FFF2-40B4-BE49-F238E27FC236}">
                <a16:creationId xmlns:a16="http://schemas.microsoft.com/office/drawing/2014/main" id="{7B84640F-C284-4C9E-A309-A50EA1BC38AC}"/>
              </a:ext>
            </a:extLst>
          </p:cNvPr>
          <p:cNvSpPr txBox="1">
            <a:spLocks/>
          </p:cNvSpPr>
          <p:nvPr/>
        </p:nvSpPr>
        <p:spPr>
          <a:xfrm>
            <a:off x="2752130" y="3677577"/>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Variance on Input Volume</a:t>
            </a:r>
          </a:p>
        </p:txBody>
      </p:sp>
      <p:pic>
        <p:nvPicPr>
          <p:cNvPr id="18" name="Picture 17">
            <a:extLst>
              <a:ext uri="{FF2B5EF4-FFF2-40B4-BE49-F238E27FC236}">
                <a16:creationId xmlns:a16="http://schemas.microsoft.com/office/drawing/2014/main" id="{106ADE0E-6CD5-4FF0-9006-93BA821646DD}"/>
              </a:ext>
            </a:extLst>
          </p:cNvPr>
          <p:cNvPicPr>
            <a:picLocks noChangeAspect="1"/>
          </p:cNvPicPr>
          <p:nvPr/>
        </p:nvPicPr>
        <p:blipFill rotWithShape="1">
          <a:blip r:embed="rId3"/>
          <a:srcRect l="67039" t="73574" r="14060" b="18606"/>
          <a:stretch/>
        </p:blipFill>
        <p:spPr>
          <a:xfrm>
            <a:off x="7156050" y="3631898"/>
            <a:ext cx="1076445" cy="626905"/>
          </a:xfrm>
          <a:prstGeom prst="rect">
            <a:avLst/>
          </a:prstGeom>
        </p:spPr>
      </p:pic>
      <p:pic>
        <p:nvPicPr>
          <p:cNvPr id="20" name="Picture 19">
            <a:extLst>
              <a:ext uri="{FF2B5EF4-FFF2-40B4-BE49-F238E27FC236}">
                <a16:creationId xmlns:a16="http://schemas.microsoft.com/office/drawing/2014/main" id="{8AA54BDC-7B8B-4BE3-AB72-F76ECA57209D}"/>
              </a:ext>
            </a:extLst>
          </p:cNvPr>
          <p:cNvPicPr>
            <a:picLocks noChangeAspect="1"/>
          </p:cNvPicPr>
          <p:nvPr/>
        </p:nvPicPr>
        <p:blipFill rotWithShape="1">
          <a:blip r:embed="rId4"/>
          <a:srcRect t="1408"/>
          <a:stretch/>
        </p:blipFill>
        <p:spPr>
          <a:xfrm>
            <a:off x="2522817" y="1150364"/>
            <a:ext cx="2628726" cy="1726942"/>
          </a:xfrm>
          <a:prstGeom prst="rect">
            <a:avLst/>
          </a:prstGeom>
        </p:spPr>
      </p:pic>
      <p:pic>
        <p:nvPicPr>
          <p:cNvPr id="21" name="Picture 20">
            <a:extLst>
              <a:ext uri="{FF2B5EF4-FFF2-40B4-BE49-F238E27FC236}">
                <a16:creationId xmlns:a16="http://schemas.microsoft.com/office/drawing/2014/main" id="{287AA6D9-303D-4791-B9B2-993AC7986CEF}"/>
              </a:ext>
            </a:extLst>
          </p:cNvPr>
          <p:cNvPicPr>
            <a:picLocks noChangeAspect="1"/>
          </p:cNvPicPr>
          <p:nvPr/>
        </p:nvPicPr>
        <p:blipFill rotWithShape="1">
          <a:blip r:embed="rId5"/>
          <a:srcRect t="873"/>
          <a:stretch/>
        </p:blipFill>
        <p:spPr>
          <a:xfrm>
            <a:off x="6412250" y="1748318"/>
            <a:ext cx="2743649" cy="1895877"/>
          </a:xfrm>
          <a:prstGeom prst="rect">
            <a:avLst/>
          </a:prstGeom>
        </p:spPr>
      </p:pic>
      <p:pic>
        <p:nvPicPr>
          <p:cNvPr id="22" name="Picture 21">
            <a:extLst>
              <a:ext uri="{FF2B5EF4-FFF2-40B4-BE49-F238E27FC236}">
                <a16:creationId xmlns:a16="http://schemas.microsoft.com/office/drawing/2014/main" id="{988D3B7B-9005-4ECB-8449-F5AB999EFC53}"/>
              </a:ext>
            </a:extLst>
          </p:cNvPr>
          <p:cNvPicPr>
            <a:picLocks noChangeAspect="1"/>
          </p:cNvPicPr>
          <p:nvPr/>
        </p:nvPicPr>
        <p:blipFill>
          <a:blip r:embed="rId6"/>
          <a:stretch>
            <a:fillRect/>
          </a:stretch>
        </p:blipFill>
        <p:spPr>
          <a:xfrm>
            <a:off x="5142125" y="1887431"/>
            <a:ext cx="579692" cy="594485"/>
          </a:xfrm>
          <a:prstGeom prst="rect">
            <a:avLst/>
          </a:prstGeom>
        </p:spPr>
      </p:pic>
      <p:pic>
        <p:nvPicPr>
          <p:cNvPr id="23" name="Picture 22">
            <a:extLst>
              <a:ext uri="{FF2B5EF4-FFF2-40B4-BE49-F238E27FC236}">
                <a16:creationId xmlns:a16="http://schemas.microsoft.com/office/drawing/2014/main" id="{FCA526DC-E94F-4E67-9FDF-9D1F8352419F}"/>
              </a:ext>
            </a:extLst>
          </p:cNvPr>
          <p:cNvPicPr>
            <a:picLocks noChangeAspect="1"/>
          </p:cNvPicPr>
          <p:nvPr/>
        </p:nvPicPr>
        <p:blipFill>
          <a:blip r:embed="rId6"/>
          <a:stretch>
            <a:fillRect/>
          </a:stretch>
        </p:blipFill>
        <p:spPr>
          <a:xfrm>
            <a:off x="9234182" y="2481916"/>
            <a:ext cx="579692" cy="594485"/>
          </a:xfrm>
          <a:prstGeom prst="rect">
            <a:avLst/>
          </a:prstGeom>
        </p:spPr>
      </p:pic>
      <p:pic>
        <p:nvPicPr>
          <p:cNvPr id="24" name="Picture 23">
            <a:extLst>
              <a:ext uri="{FF2B5EF4-FFF2-40B4-BE49-F238E27FC236}">
                <a16:creationId xmlns:a16="http://schemas.microsoft.com/office/drawing/2014/main" id="{C4F691B4-F5F9-4726-858C-43AD300DC595}"/>
              </a:ext>
            </a:extLst>
          </p:cNvPr>
          <p:cNvPicPr>
            <a:picLocks noChangeAspect="1"/>
          </p:cNvPicPr>
          <p:nvPr/>
        </p:nvPicPr>
        <p:blipFill>
          <a:blip r:embed="rId7"/>
          <a:stretch>
            <a:fillRect/>
          </a:stretch>
        </p:blipFill>
        <p:spPr>
          <a:xfrm>
            <a:off x="2317017" y="4008696"/>
            <a:ext cx="3014125" cy="2043887"/>
          </a:xfrm>
          <a:prstGeom prst="rect">
            <a:avLst/>
          </a:prstGeom>
        </p:spPr>
      </p:pic>
      <p:pic>
        <p:nvPicPr>
          <p:cNvPr id="25" name="Picture 24">
            <a:extLst>
              <a:ext uri="{FF2B5EF4-FFF2-40B4-BE49-F238E27FC236}">
                <a16:creationId xmlns:a16="http://schemas.microsoft.com/office/drawing/2014/main" id="{1A81FA53-11BF-4333-BB24-0DCB53BFD2A6}"/>
              </a:ext>
            </a:extLst>
          </p:cNvPr>
          <p:cNvPicPr>
            <a:picLocks noChangeAspect="1"/>
          </p:cNvPicPr>
          <p:nvPr/>
        </p:nvPicPr>
        <p:blipFill>
          <a:blip r:embed="rId8"/>
          <a:stretch>
            <a:fillRect/>
          </a:stretch>
        </p:blipFill>
        <p:spPr>
          <a:xfrm>
            <a:off x="6310295" y="4384729"/>
            <a:ext cx="3014125" cy="2044865"/>
          </a:xfrm>
          <a:prstGeom prst="rect">
            <a:avLst/>
          </a:prstGeom>
        </p:spPr>
      </p:pic>
      <p:sp>
        <p:nvSpPr>
          <p:cNvPr id="26" name="Title 1">
            <a:extLst>
              <a:ext uri="{FF2B5EF4-FFF2-40B4-BE49-F238E27FC236}">
                <a16:creationId xmlns:a16="http://schemas.microsoft.com/office/drawing/2014/main" id="{B54D3EBF-EF12-4059-B38E-02837E01C913}"/>
              </a:ext>
            </a:extLst>
          </p:cNvPr>
          <p:cNvSpPr txBox="1">
            <a:spLocks/>
          </p:cNvSpPr>
          <p:nvPr/>
        </p:nvSpPr>
        <p:spPr>
          <a:xfrm>
            <a:off x="6733324" y="4132877"/>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Variance on Smooth Volume</a:t>
            </a:r>
          </a:p>
        </p:txBody>
      </p:sp>
    </p:spTree>
    <p:extLst>
      <p:ext uri="{BB962C8B-B14F-4D97-AF65-F5344CB8AC3E}">
        <p14:creationId xmlns:p14="http://schemas.microsoft.com/office/powerpoint/2010/main" val="272905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2757C5-9C8A-4EBB-9B18-CDF2D5B28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8" y="6449152"/>
            <a:ext cx="3357754" cy="383909"/>
          </a:xfrm>
          <a:prstGeom prst="rect">
            <a:avLst/>
          </a:prstGeom>
        </p:spPr>
      </p:pic>
      <p:grpSp>
        <p:nvGrpSpPr>
          <p:cNvPr id="5" name="Group 4">
            <a:extLst>
              <a:ext uri="{FF2B5EF4-FFF2-40B4-BE49-F238E27FC236}">
                <a16:creationId xmlns:a16="http://schemas.microsoft.com/office/drawing/2014/main" id="{8449E3A5-E096-41BF-BC2A-E278FC0AAAE9}"/>
              </a:ext>
            </a:extLst>
          </p:cNvPr>
          <p:cNvGrpSpPr/>
          <p:nvPr/>
        </p:nvGrpSpPr>
        <p:grpSpPr>
          <a:xfrm>
            <a:off x="10639716" y="6372915"/>
            <a:ext cx="1007198" cy="331994"/>
            <a:chOff x="10421575" y="831644"/>
            <a:chExt cx="1007198" cy="331994"/>
          </a:xfrm>
        </p:grpSpPr>
        <p:sp>
          <p:nvSpPr>
            <p:cNvPr id="6" name="Rectangle 5">
              <a:extLst>
                <a:ext uri="{FF2B5EF4-FFF2-40B4-BE49-F238E27FC236}">
                  <a16:creationId xmlns:a16="http://schemas.microsoft.com/office/drawing/2014/main" id="{2E866F2E-9FC8-4DAE-BA3C-901F2411FD1A}"/>
                </a:ext>
              </a:extLst>
            </p:cNvPr>
            <p:cNvSpPr/>
            <p:nvPr/>
          </p:nvSpPr>
          <p:spPr>
            <a:xfrm>
              <a:off x="10421575" y="831644"/>
              <a:ext cx="125773" cy="331994"/>
            </a:xfrm>
            <a:prstGeom prst="rect">
              <a:avLst/>
            </a:prstGeom>
            <a:solidFill>
              <a:srgbClr val="8E887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7" name="Rectangle 6">
              <a:extLst>
                <a:ext uri="{FF2B5EF4-FFF2-40B4-BE49-F238E27FC236}">
                  <a16:creationId xmlns:a16="http://schemas.microsoft.com/office/drawing/2014/main" id="{ED8C3ABA-6B0F-4321-8815-BABC84F9A814}"/>
                </a:ext>
              </a:extLst>
            </p:cNvPr>
            <p:cNvSpPr/>
            <p:nvPr/>
          </p:nvSpPr>
          <p:spPr>
            <a:xfrm>
              <a:off x="10553698" y="831644"/>
              <a:ext cx="875075" cy="331994"/>
            </a:xfrm>
            <a:prstGeom prst="rect">
              <a:avLst/>
            </a:prstGeom>
            <a:solidFill>
              <a:srgbClr val="29417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sp>
        <p:nvSpPr>
          <p:cNvPr id="8" name="Slide Number Placeholder 7">
            <a:extLst>
              <a:ext uri="{FF2B5EF4-FFF2-40B4-BE49-F238E27FC236}">
                <a16:creationId xmlns:a16="http://schemas.microsoft.com/office/drawing/2014/main" id="{281E87B6-2271-4268-BFFD-8BDF7509E1F1}"/>
              </a:ext>
            </a:extLst>
          </p:cNvPr>
          <p:cNvSpPr>
            <a:spLocks noGrp="1"/>
          </p:cNvSpPr>
          <p:nvPr>
            <p:ph type="sldNum" sz="quarter" idx="12"/>
          </p:nvPr>
        </p:nvSpPr>
        <p:spPr>
          <a:xfrm>
            <a:off x="8610600" y="6356350"/>
            <a:ext cx="2743200" cy="365125"/>
          </a:xfrm>
        </p:spPr>
        <p:txBody>
          <a:bodyPr/>
          <a:lstStyle/>
          <a:p>
            <a:fld id="{C0F0FB30-BA43-4795-ACD0-456A4CC56285}" type="slidenum">
              <a:rPr lang="en-US" smtClean="0"/>
              <a:t>2</a:t>
            </a:fld>
            <a:endParaRPr lang="en-US" dirty="0"/>
          </a:p>
        </p:txBody>
      </p:sp>
      <p:pic>
        <p:nvPicPr>
          <p:cNvPr id="9" name="Picture 2" descr="https://lh4.googleusercontent.com/b4MbVEnh_JSrEBEkx3qdNSJoY2pBZbSaoTE3jxtNkl3zKC3bRI2no17fgxDtRtTE08TmVxb477xRJMiu8c9YAQ0VQgkG7RYUsAdM7C_g00mf7p3u67YSDBMQ78NpAxkdp5kKDj1b">
            <a:extLst>
              <a:ext uri="{FF2B5EF4-FFF2-40B4-BE49-F238E27FC236}">
                <a16:creationId xmlns:a16="http://schemas.microsoft.com/office/drawing/2014/main" id="{CD2F2A96-1A7A-48B1-8307-6533EC134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97" y="1801549"/>
            <a:ext cx="5906865" cy="42680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2F71B5-2489-4381-83F7-A427F5DDDCF3}"/>
              </a:ext>
            </a:extLst>
          </p:cNvPr>
          <p:cNvSpPr/>
          <p:nvPr/>
        </p:nvSpPr>
        <p:spPr>
          <a:xfrm>
            <a:off x="206016" y="2882891"/>
            <a:ext cx="5889983" cy="660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BFBFF6D-FC1E-42B5-A0E4-D83EFCBA2994}"/>
              </a:ext>
            </a:extLst>
          </p:cNvPr>
          <p:cNvSpPr txBox="1">
            <a:spLocks/>
          </p:cNvSpPr>
          <p:nvPr/>
        </p:nvSpPr>
        <p:spPr>
          <a:xfrm>
            <a:off x="206016" y="1304491"/>
            <a:ext cx="5853870" cy="51273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Classical Seismic Attributes</a:t>
            </a:r>
          </a:p>
        </p:txBody>
      </p:sp>
      <p:sp>
        <p:nvSpPr>
          <p:cNvPr id="13" name="Content Placeholder 2">
            <a:extLst>
              <a:ext uri="{FF2B5EF4-FFF2-40B4-BE49-F238E27FC236}">
                <a16:creationId xmlns:a16="http://schemas.microsoft.com/office/drawing/2014/main" id="{250F0113-30F4-4618-9CFB-B24CD9513DA9}"/>
              </a:ext>
            </a:extLst>
          </p:cNvPr>
          <p:cNvSpPr>
            <a:spLocks noGrp="1"/>
          </p:cNvSpPr>
          <p:nvPr>
            <p:ph idx="1"/>
          </p:nvPr>
        </p:nvSpPr>
        <p:spPr>
          <a:xfrm>
            <a:off x="5004852" y="6095757"/>
            <a:ext cx="1286845" cy="553147"/>
          </a:xfrm>
        </p:spPr>
        <p:txBody>
          <a:bodyPr>
            <a:normAutofit/>
          </a:bodyPr>
          <a:lstStyle/>
          <a:p>
            <a:pPr marL="0" indent="0">
              <a:buNone/>
            </a:pPr>
            <a:r>
              <a:rPr lang="en-US" sz="1400" dirty="0" err="1"/>
              <a:t>Roden</a:t>
            </a:r>
            <a:r>
              <a:rPr lang="en-US" sz="1400" dirty="0"/>
              <a:t>, 2015</a:t>
            </a:r>
          </a:p>
        </p:txBody>
      </p:sp>
      <p:sp>
        <p:nvSpPr>
          <p:cNvPr id="14" name="Title 1">
            <a:extLst>
              <a:ext uri="{FF2B5EF4-FFF2-40B4-BE49-F238E27FC236}">
                <a16:creationId xmlns:a16="http://schemas.microsoft.com/office/drawing/2014/main" id="{4FC5F52F-B5ED-4617-AEEB-88259BCA0F69}"/>
              </a:ext>
            </a:extLst>
          </p:cNvPr>
          <p:cNvSpPr txBox="1">
            <a:spLocks/>
          </p:cNvSpPr>
          <p:nvPr/>
        </p:nvSpPr>
        <p:spPr>
          <a:xfrm>
            <a:off x="390475" y="194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Structural Smoothing Attribute</a:t>
            </a:r>
          </a:p>
        </p:txBody>
      </p:sp>
      <p:sp>
        <p:nvSpPr>
          <p:cNvPr id="15" name="Content Placeholder 5">
            <a:extLst>
              <a:ext uri="{FF2B5EF4-FFF2-40B4-BE49-F238E27FC236}">
                <a16:creationId xmlns:a16="http://schemas.microsoft.com/office/drawing/2014/main" id="{C2278914-4401-459A-A6DF-30F33B5B9581}"/>
              </a:ext>
            </a:extLst>
          </p:cNvPr>
          <p:cNvSpPr txBox="1">
            <a:spLocks/>
          </p:cNvSpPr>
          <p:nvPr/>
        </p:nvSpPr>
        <p:spPr>
          <a:xfrm>
            <a:off x="6433480" y="1436210"/>
            <a:ext cx="4920320" cy="5012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Smoothing of input signal guided by the local structure to increase the continuity of the seismic reflectors (</a:t>
            </a:r>
            <a:r>
              <a:rPr lang="en-US" sz="2400" dirty="0" err="1"/>
              <a:t>Randen</a:t>
            </a:r>
            <a:r>
              <a:rPr lang="en-US" sz="2400" dirty="0"/>
              <a:t>, 2002)</a:t>
            </a:r>
          </a:p>
          <a:p>
            <a:pPr marL="0" indent="0">
              <a:buNone/>
            </a:pPr>
            <a:endParaRPr lang="en-US" sz="2000" dirty="0"/>
          </a:p>
          <a:p>
            <a:pPr lvl="1"/>
            <a:r>
              <a:rPr lang="en-US" b="1" dirty="0">
                <a:solidFill>
                  <a:srgbClr val="C00000"/>
                </a:solidFill>
              </a:rPr>
              <a:t>Principal component dip and azimuth computation </a:t>
            </a:r>
            <a:r>
              <a:rPr lang="en-US" dirty="0"/>
              <a:t>are used to determine the local structure</a:t>
            </a:r>
          </a:p>
          <a:p>
            <a:pPr marL="457200" lvl="1" indent="0">
              <a:buNone/>
            </a:pPr>
            <a:endParaRPr lang="en-US" sz="1400" dirty="0"/>
          </a:p>
          <a:p>
            <a:pPr lvl="1"/>
            <a:r>
              <a:rPr lang="en-US" b="1" dirty="0">
                <a:solidFill>
                  <a:srgbClr val="C00000"/>
                </a:solidFill>
              </a:rPr>
              <a:t>Gaussian smoothing </a:t>
            </a:r>
            <a:r>
              <a:rPr lang="en-US" dirty="0"/>
              <a:t>is then applied parallel to the orientation of this structure</a:t>
            </a:r>
          </a:p>
        </p:txBody>
      </p:sp>
      <p:pic>
        <p:nvPicPr>
          <p:cNvPr id="16" name="Picture 15">
            <a:extLst>
              <a:ext uri="{FF2B5EF4-FFF2-40B4-BE49-F238E27FC236}">
                <a16:creationId xmlns:a16="http://schemas.microsoft.com/office/drawing/2014/main" id="{DF671C14-00E4-451D-BA52-9CD1383B3981}"/>
              </a:ext>
            </a:extLst>
          </p:cNvPr>
          <p:cNvPicPr>
            <a:picLocks noChangeAspect="1"/>
          </p:cNvPicPr>
          <p:nvPr/>
        </p:nvPicPr>
        <p:blipFill rotWithShape="1">
          <a:blip r:embed="rId5"/>
          <a:srcRect t="8260" r="6963"/>
          <a:stretch/>
        </p:blipFill>
        <p:spPr>
          <a:xfrm>
            <a:off x="84263" y="1431622"/>
            <a:ext cx="6450159" cy="4647733"/>
          </a:xfrm>
          <a:prstGeom prst="rect">
            <a:avLst/>
          </a:prstGeom>
        </p:spPr>
      </p:pic>
      <p:pic>
        <p:nvPicPr>
          <p:cNvPr id="25" name="Picture 24">
            <a:extLst>
              <a:ext uri="{FF2B5EF4-FFF2-40B4-BE49-F238E27FC236}">
                <a16:creationId xmlns:a16="http://schemas.microsoft.com/office/drawing/2014/main" id="{9FBA7A6C-8BF6-4143-8A44-411A6EDE199D}"/>
              </a:ext>
            </a:extLst>
          </p:cNvPr>
          <p:cNvPicPr>
            <a:picLocks noChangeAspect="1"/>
          </p:cNvPicPr>
          <p:nvPr/>
        </p:nvPicPr>
        <p:blipFill>
          <a:blip r:embed="rId6"/>
          <a:stretch>
            <a:fillRect/>
          </a:stretch>
        </p:blipFill>
        <p:spPr>
          <a:xfrm>
            <a:off x="174292" y="1254296"/>
            <a:ext cx="6259188" cy="5131554"/>
          </a:xfrm>
          <a:prstGeom prst="rect">
            <a:avLst/>
          </a:prstGeom>
        </p:spPr>
      </p:pic>
      <p:sp>
        <p:nvSpPr>
          <p:cNvPr id="26" name="Rectangle 25">
            <a:extLst>
              <a:ext uri="{FF2B5EF4-FFF2-40B4-BE49-F238E27FC236}">
                <a16:creationId xmlns:a16="http://schemas.microsoft.com/office/drawing/2014/main" id="{745CD187-9B6C-4CAC-9F3F-D77ABF34AF4B}"/>
              </a:ext>
            </a:extLst>
          </p:cNvPr>
          <p:cNvSpPr/>
          <p:nvPr/>
        </p:nvSpPr>
        <p:spPr>
          <a:xfrm>
            <a:off x="4800670" y="2145477"/>
            <a:ext cx="1481984" cy="2203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ADA28567-30D0-46A6-AF3C-E8CCAB0A4BEB}"/>
              </a:ext>
            </a:extLst>
          </p:cNvPr>
          <p:cNvPicPr>
            <a:picLocks noChangeAspect="1"/>
          </p:cNvPicPr>
          <p:nvPr/>
        </p:nvPicPr>
        <p:blipFill>
          <a:blip r:embed="rId7"/>
          <a:stretch>
            <a:fillRect/>
          </a:stretch>
        </p:blipFill>
        <p:spPr>
          <a:xfrm>
            <a:off x="0" y="1267231"/>
            <a:ext cx="6485273" cy="4256794"/>
          </a:xfrm>
          <a:prstGeom prst="rect">
            <a:avLst/>
          </a:prstGeom>
        </p:spPr>
      </p:pic>
      <p:sp>
        <p:nvSpPr>
          <p:cNvPr id="32" name="Content Placeholder 5">
            <a:extLst>
              <a:ext uri="{FF2B5EF4-FFF2-40B4-BE49-F238E27FC236}">
                <a16:creationId xmlns:a16="http://schemas.microsoft.com/office/drawing/2014/main" id="{54576235-BC25-483F-8A71-AF96776E8857}"/>
              </a:ext>
            </a:extLst>
          </p:cNvPr>
          <p:cNvSpPr txBox="1">
            <a:spLocks/>
          </p:cNvSpPr>
          <p:nvPr/>
        </p:nvSpPr>
        <p:spPr>
          <a:xfrm>
            <a:off x="5955611" y="1294622"/>
            <a:ext cx="5575808" cy="477857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1. Dip guiding (check box)</a:t>
            </a:r>
          </a:p>
          <a:p>
            <a:pPr marL="0" indent="0">
              <a:buNone/>
            </a:pPr>
            <a:r>
              <a:rPr lang="en-US" sz="2000" dirty="0"/>
              <a:t>Option to determine if smoothing will be performed parallel to local structural orientation estimate.</a:t>
            </a:r>
          </a:p>
          <a:p>
            <a:pPr marL="0" indent="0">
              <a:buNone/>
            </a:pPr>
            <a:endParaRPr lang="en-US" sz="100" dirty="0"/>
          </a:p>
          <a:p>
            <a:pPr lvl="1"/>
            <a:r>
              <a:rPr lang="en-US" sz="2000" b="1" dirty="0"/>
              <a:t>Not selected: </a:t>
            </a:r>
            <a:r>
              <a:rPr lang="en-US" sz="2000" dirty="0"/>
              <a:t>Performed traditional 3D Gaussian smoothing</a:t>
            </a:r>
          </a:p>
          <a:p>
            <a:pPr lvl="1"/>
            <a:r>
              <a:rPr lang="en-US" sz="2000" b="1" dirty="0"/>
              <a:t>Selected: </a:t>
            </a:r>
            <a:r>
              <a:rPr lang="en-US" sz="2000" dirty="0"/>
              <a:t>Performed structurally guided Gaussian smoothing</a:t>
            </a:r>
          </a:p>
        </p:txBody>
      </p:sp>
      <p:sp>
        <p:nvSpPr>
          <p:cNvPr id="33" name="Content Placeholder 5">
            <a:extLst>
              <a:ext uri="{FF2B5EF4-FFF2-40B4-BE49-F238E27FC236}">
                <a16:creationId xmlns:a16="http://schemas.microsoft.com/office/drawing/2014/main" id="{6081835B-3035-42BE-8363-8A96630248A2}"/>
              </a:ext>
            </a:extLst>
          </p:cNvPr>
          <p:cNvSpPr txBox="1">
            <a:spLocks/>
          </p:cNvSpPr>
          <p:nvPr/>
        </p:nvSpPr>
        <p:spPr>
          <a:xfrm>
            <a:off x="5966440" y="1321964"/>
            <a:ext cx="5853870" cy="477857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2. Edge enhancement (check box)</a:t>
            </a:r>
          </a:p>
          <a:p>
            <a:pPr marL="0" indent="0">
              <a:buNone/>
            </a:pPr>
            <a:r>
              <a:rPr lang="en-US" sz="2000" dirty="0"/>
              <a:t>Option to enhance the presence of edges detected with Dip guiding option.</a:t>
            </a:r>
          </a:p>
          <a:p>
            <a:pPr marL="0" indent="0">
              <a:buNone/>
            </a:pPr>
            <a:endParaRPr lang="en-US" sz="100" dirty="0"/>
          </a:p>
          <a:p>
            <a:pPr lvl="1"/>
            <a:r>
              <a:rPr lang="en-US" sz="2000" b="1" dirty="0"/>
              <a:t>Not selected: </a:t>
            </a:r>
            <a:r>
              <a:rPr lang="en-US" sz="2000" dirty="0"/>
              <a:t>Do not enhance detected edges</a:t>
            </a:r>
          </a:p>
          <a:p>
            <a:pPr lvl="1"/>
            <a:r>
              <a:rPr lang="en-US" sz="2000" b="1" dirty="0"/>
              <a:t>Selected: </a:t>
            </a:r>
            <a:r>
              <a:rPr lang="en-US" sz="2000" dirty="0"/>
              <a:t>Enhance detected edges</a:t>
            </a:r>
          </a:p>
        </p:txBody>
      </p:sp>
      <p:sp>
        <p:nvSpPr>
          <p:cNvPr id="34" name="Content Placeholder 5">
            <a:extLst>
              <a:ext uri="{FF2B5EF4-FFF2-40B4-BE49-F238E27FC236}">
                <a16:creationId xmlns:a16="http://schemas.microsoft.com/office/drawing/2014/main" id="{97D03131-B077-4DC0-848C-31A9D5666B82}"/>
              </a:ext>
            </a:extLst>
          </p:cNvPr>
          <p:cNvSpPr txBox="1">
            <a:spLocks/>
          </p:cNvSpPr>
          <p:nvPr/>
        </p:nvSpPr>
        <p:spPr>
          <a:xfrm>
            <a:off x="5982138" y="1430784"/>
            <a:ext cx="5853870" cy="477857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3. Filter size (Inline, Crossline, Vertical)</a:t>
            </a:r>
          </a:p>
          <a:p>
            <a:pPr marL="0" indent="0">
              <a:buNone/>
            </a:pPr>
            <a:r>
              <a:rPr lang="en-US" sz="2000" dirty="0"/>
              <a:t>Filter size controls the number of traces horizontally and samples vertically to use for estimating smoothing. </a:t>
            </a:r>
          </a:p>
          <a:p>
            <a:pPr marL="0" indent="0">
              <a:buNone/>
            </a:pPr>
            <a:r>
              <a:rPr lang="en-US" sz="2000" dirty="0"/>
              <a:t>The value represents the standard deviation for the Gaussian filter. The larger the value, the larger number of traces will be used.</a:t>
            </a:r>
          </a:p>
          <a:p>
            <a:pPr marL="0" indent="0">
              <a:buNone/>
            </a:pPr>
            <a:endParaRPr lang="en-US" sz="100" dirty="0"/>
          </a:p>
          <a:p>
            <a:pPr lvl="1"/>
            <a:r>
              <a:rPr lang="en-US" sz="2000" dirty="0"/>
              <a:t>Minimum: 0</a:t>
            </a:r>
          </a:p>
          <a:p>
            <a:pPr lvl="1"/>
            <a:r>
              <a:rPr lang="en-US" sz="2000" dirty="0"/>
              <a:t>Maximum: 10.0</a:t>
            </a:r>
          </a:p>
          <a:p>
            <a:pPr lvl="1"/>
            <a:r>
              <a:rPr lang="en-US" sz="2000" dirty="0"/>
              <a:t>Default: 1.5</a:t>
            </a:r>
          </a:p>
        </p:txBody>
      </p:sp>
    </p:spTree>
    <p:extLst>
      <p:ext uri="{BB962C8B-B14F-4D97-AF65-F5344CB8AC3E}">
        <p14:creationId xmlns:p14="http://schemas.microsoft.com/office/powerpoint/2010/main" val="412839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build="p"/>
      <p:bldP spid="15" grpId="0"/>
      <p:bldP spid="26" grpId="0" animBg="1"/>
      <p:bldP spid="32" grpId="0" animBg="1"/>
      <p:bldP spid="33"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48C273-FCD3-49FF-BB22-23985C332F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8" y="6449152"/>
            <a:ext cx="3357754" cy="383909"/>
          </a:xfrm>
          <a:prstGeom prst="rect">
            <a:avLst/>
          </a:prstGeom>
        </p:spPr>
      </p:pic>
      <p:grpSp>
        <p:nvGrpSpPr>
          <p:cNvPr id="8" name="Group 7">
            <a:extLst>
              <a:ext uri="{FF2B5EF4-FFF2-40B4-BE49-F238E27FC236}">
                <a16:creationId xmlns:a16="http://schemas.microsoft.com/office/drawing/2014/main" id="{597F0C0C-B030-468E-A786-C7029A558066}"/>
              </a:ext>
            </a:extLst>
          </p:cNvPr>
          <p:cNvGrpSpPr/>
          <p:nvPr/>
        </p:nvGrpSpPr>
        <p:grpSpPr>
          <a:xfrm>
            <a:off x="10639716" y="6372915"/>
            <a:ext cx="1007198" cy="331994"/>
            <a:chOff x="10421575" y="831644"/>
            <a:chExt cx="1007198" cy="331994"/>
          </a:xfrm>
        </p:grpSpPr>
        <p:sp>
          <p:nvSpPr>
            <p:cNvPr id="9" name="Rectangle 8">
              <a:extLst>
                <a:ext uri="{FF2B5EF4-FFF2-40B4-BE49-F238E27FC236}">
                  <a16:creationId xmlns:a16="http://schemas.microsoft.com/office/drawing/2014/main" id="{B95FA7C3-916A-4048-807E-5FA737024E00}"/>
                </a:ext>
              </a:extLst>
            </p:cNvPr>
            <p:cNvSpPr/>
            <p:nvPr/>
          </p:nvSpPr>
          <p:spPr>
            <a:xfrm>
              <a:off x="10421575" y="831644"/>
              <a:ext cx="125773" cy="331994"/>
            </a:xfrm>
            <a:prstGeom prst="rect">
              <a:avLst/>
            </a:prstGeom>
            <a:solidFill>
              <a:srgbClr val="8E887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0" name="Rectangle 9">
              <a:extLst>
                <a:ext uri="{FF2B5EF4-FFF2-40B4-BE49-F238E27FC236}">
                  <a16:creationId xmlns:a16="http://schemas.microsoft.com/office/drawing/2014/main" id="{555852C8-89C4-482C-92AB-EA30E56A51E9}"/>
                </a:ext>
              </a:extLst>
            </p:cNvPr>
            <p:cNvSpPr/>
            <p:nvPr/>
          </p:nvSpPr>
          <p:spPr>
            <a:xfrm>
              <a:off x="10553698" y="831644"/>
              <a:ext cx="875075" cy="331994"/>
            </a:xfrm>
            <a:prstGeom prst="rect">
              <a:avLst/>
            </a:prstGeom>
            <a:solidFill>
              <a:srgbClr val="29417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sp>
        <p:nvSpPr>
          <p:cNvPr id="4" name="Slide Number Placeholder 3">
            <a:extLst>
              <a:ext uri="{FF2B5EF4-FFF2-40B4-BE49-F238E27FC236}">
                <a16:creationId xmlns:a16="http://schemas.microsoft.com/office/drawing/2014/main" id="{2D244C40-20B9-4B83-8594-1B0A58DF42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F0FB30-BA43-4795-ACD0-456A4CC56285}" type="slidenum">
              <a:rPr lang="en-US" smtClean="0"/>
              <a:pPr>
                <a:spcAft>
                  <a:spcPts val="600"/>
                </a:spcAft>
              </a:pPr>
              <a:t>3</a:t>
            </a:fld>
            <a:endParaRPr lang="en-US"/>
          </a:p>
        </p:txBody>
      </p:sp>
      <p:sp>
        <p:nvSpPr>
          <p:cNvPr id="11" name="Title 1">
            <a:extLst>
              <a:ext uri="{FF2B5EF4-FFF2-40B4-BE49-F238E27FC236}">
                <a16:creationId xmlns:a16="http://schemas.microsoft.com/office/drawing/2014/main" id="{5ECB4826-F411-4C01-B248-47262E31DF44}"/>
              </a:ext>
            </a:extLst>
          </p:cNvPr>
          <p:cNvSpPr>
            <a:spLocks noGrp="1"/>
          </p:cNvSpPr>
          <p:nvPr>
            <p:ph type="title"/>
          </p:nvPr>
        </p:nvSpPr>
        <p:spPr>
          <a:xfrm>
            <a:off x="815403" y="545726"/>
            <a:ext cx="5105400" cy="1325563"/>
          </a:xfrm>
        </p:spPr>
        <p:txBody>
          <a:bodyPr>
            <a:normAutofit/>
          </a:bodyPr>
          <a:lstStyle/>
          <a:p>
            <a:pPr algn="ctr"/>
            <a:r>
              <a:rPr lang="en-US" sz="2800" dirty="0"/>
              <a:t>Application 1: Improving Horizon Auto-Tracking on Noisy Data</a:t>
            </a:r>
          </a:p>
        </p:txBody>
      </p:sp>
      <p:pic>
        <p:nvPicPr>
          <p:cNvPr id="18" name="Content Placeholder 5">
            <a:extLst>
              <a:ext uri="{FF2B5EF4-FFF2-40B4-BE49-F238E27FC236}">
                <a16:creationId xmlns:a16="http://schemas.microsoft.com/office/drawing/2014/main" id="{7B3C45E3-D6E4-44DD-BA1E-7F82B977857B}"/>
              </a:ext>
            </a:extLst>
          </p:cNvPr>
          <p:cNvPicPr>
            <a:picLocks noChangeAspect="1"/>
          </p:cNvPicPr>
          <p:nvPr/>
        </p:nvPicPr>
        <p:blipFill rotWithShape="1">
          <a:blip r:embed="rId4"/>
          <a:srcRect t="41761" r="1316" b="14516"/>
          <a:stretch/>
        </p:blipFill>
        <p:spPr>
          <a:xfrm>
            <a:off x="26218" y="1978025"/>
            <a:ext cx="6055389" cy="3462655"/>
          </a:xfrm>
          <a:prstGeom prst="rect">
            <a:avLst/>
          </a:prstGeom>
        </p:spPr>
      </p:pic>
      <p:sp>
        <p:nvSpPr>
          <p:cNvPr id="19" name="Content Placeholder 5">
            <a:extLst>
              <a:ext uri="{FF2B5EF4-FFF2-40B4-BE49-F238E27FC236}">
                <a16:creationId xmlns:a16="http://schemas.microsoft.com/office/drawing/2014/main" id="{CECC0D2A-6B17-4097-9E9A-543C5818638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p>
          <a:p>
            <a:endParaRPr lang="en-US" sz="3200" dirty="0"/>
          </a:p>
        </p:txBody>
      </p:sp>
      <p:pic>
        <p:nvPicPr>
          <p:cNvPr id="23" name="Picture 22">
            <a:extLst>
              <a:ext uri="{FF2B5EF4-FFF2-40B4-BE49-F238E27FC236}">
                <a16:creationId xmlns:a16="http://schemas.microsoft.com/office/drawing/2014/main" id="{60CF647E-A10A-458D-9CC0-F9EDDAE459C5}"/>
              </a:ext>
            </a:extLst>
          </p:cNvPr>
          <p:cNvPicPr>
            <a:picLocks noChangeAspect="1"/>
          </p:cNvPicPr>
          <p:nvPr/>
        </p:nvPicPr>
        <p:blipFill rotWithShape="1">
          <a:blip r:embed="rId5"/>
          <a:srcRect t="48597" r="17534" b="3659"/>
          <a:stretch/>
        </p:blipFill>
        <p:spPr>
          <a:xfrm>
            <a:off x="5920803" y="1208507"/>
            <a:ext cx="5920802" cy="4351338"/>
          </a:xfrm>
          <a:prstGeom prst="rect">
            <a:avLst/>
          </a:prstGeom>
        </p:spPr>
      </p:pic>
      <p:pic>
        <p:nvPicPr>
          <p:cNvPr id="2" name="Picture 1">
            <a:extLst>
              <a:ext uri="{FF2B5EF4-FFF2-40B4-BE49-F238E27FC236}">
                <a16:creationId xmlns:a16="http://schemas.microsoft.com/office/drawing/2014/main" id="{2E0405B6-79E7-460F-8E21-DF8E95385603}"/>
              </a:ext>
            </a:extLst>
          </p:cNvPr>
          <p:cNvPicPr>
            <a:picLocks noChangeAspect="1"/>
          </p:cNvPicPr>
          <p:nvPr/>
        </p:nvPicPr>
        <p:blipFill>
          <a:blip r:embed="rId6"/>
          <a:stretch>
            <a:fillRect/>
          </a:stretch>
        </p:blipFill>
        <p:spPr>
          <a:xfrm>
            <a:off x="2573664" y="700088"/>
            <a:ext cx="7105650" cy="550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3FC6554-9856-4A23-AA84-9829D9C02DD6}"/>
              </a:ext>
            </a:extLst>
          </p:cNvPr>
          <p:cNvPicPr>
            <a:picLocks noChangeAspect="1"/>
          </p:cNvPicPr>
          <p:nvPr/>
        </p:nvPicPr>
        <p:blipFill>
          <a:blip r:embed="rId7"/>
          <a:stretch>
            <a:fillRect/>
          </a:stretch>
        </p:blipFill>
        <p:spPr>
          <a:xfrm>
            <a:off x="2573664" y="644024"/>
            <a:ext cx="7105650" cy="5745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700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48C273-FCD3-49FF-BB22-23985C332F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8" y="6449152"/>
            <a:ext cx="3357754" cy="383909"/>
          </a:xfrm>
          <a:prstGeom prst="rect">
            <a:avLst/>
          </a:prstGeom>
        </p:spPr>
      </p:pic>
      <p:grpSp>
        <p:nvGrpSpPr>
          <p:cNvPr id="8" name="Group 7">
            <a:extLst>
              <a:ext uri="{FF2B5EF4-FFF2-40B4-BE49-F238E27FC236}">
                <a16:creationId xmlns:a16="http://schemas.microsoft.com/office/drawing/2014/main" id="{597F0C0C-B030-468E-A786-C7029A558066}"/>
              </a:ext>
            </a:extLst>
          </p:cNvPr>
          <p:cNvGrpSpPr/>
          <p:nvPr/>
        </p:nvGrpSpPr>
        <p:grpSpPr>
          <a:xfrm>
            <a:off x="10639716" y="6372915"/>
            <a:ext cx="1007198" cy="331994"/>
            <a:chOff x="10421575" y="831644"/>
            <a:chExt cx="1007198" cy="331994"/>
          </a:xfrm>
        </p:grpSpPr>
        <p:sp>
          <p:nvSpPr>
            <p:cNvPr id="9" name="Rectangle 8">
              <a:extLst>
                <a:ext uri="{FF2B5EF4-FFF2-40B4-BE49-F238E27FC236}">
                  <a16:creationId xmlns:a16="http://schemas.microsoft.com/office/drawing/2014/main" id="{B95FA7C3-916A-4048-807E-5FA737024E00}"/>
                </a:ext>
              </a:extLst>
            </p:cNvPr>
            <p:cNvSpPr/>
            <p:nvPr/>
          </p:nvSpPr>
          <p:spPr>
            <a:xfrm>
              <a:off x="10421575" y="831644"/>
              <a:ext cx="125773" cy="331994"/>
            </a:xfrm>
            <a:prstGeom prst="rect">
              <a:avLst/>
            </a:prstGeom>
            <a:solidFill>
              <a:srgbClr val="8E887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0" name="Rectangle 9">
              <a:extLst>
                <a:ext uri="{FF2B5EF4-FFF2-40B4-BE49-F238E27FC236}">
                  <a16:creationId xmlns:a16="http://schemas.microsoft.com/office/drawing/2014/main" id="{555852C8-89C4-482C-92AB-EA30E56A51E9}"/>
                </a:ext>
              </a:extLst>
            </p:cNvPr>
            <p:cNvSpPr/>
            <p:nvPr/>
          </p:nvSpPr>
          <p:spPr>
            <a:xfrm>
              <a:off x="10553698" y="831644"/>
              <a:ext cx="875075" cy="331994"/>
            </a:xfrm>
            <a:prstGeom prst="rect">
              <a:avLst/>
            </a:prstGeom>
            <a:solidFill>
              <a:srgbClr val="29417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sp>
        <p:nvSpPr>
          <p:cNvPr id="4" name="Slide Number Placeholder 3">
            <a:extLst>
              <a:ext uri="{FF2B5EF4-FFF2-40B4-BE49-F238E27FC236}">
                <a16:creationId xmlns:a16="http://schemas.microsoft.com/office/drawing/2014/main" id="{2D244C40-20B9-4B83-8594-1B0A58DF42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F0FB30-BA43-4795-ACD0-456A4CC56285}" type="slidenum">
              <a:rPr lang="en-US" smtClean="0"/>
              <a:pPr>
                <a:spcAft>
                  <a:spcPts val="600"/>
                </a:spcAft>
              </a:pPr>
              <a:t>4</a:t>
            </a:fld>
            <a:endParaRPr lang="en-US"/>
          </a:p>
        </p:txBody>
      </p:sp>
      <p:sp>
        <p:nvSpPr>
          <p:cNvPr id="6" name="Content Placeholder 5">
            <a:extLst>
              <a:ext uri="{FF2B5EF4-FFF2-40B4-BE49-F238E27FC236}">
                <a16:creationId xmlns:a16="http://schemas.microsoft.com/office/drawing/2014/main" id="{5F756E01-F393-4880-B137-4A3A7800A9B9}"/>
              </a:ext>
            </a:extLst>
          </p:cNvPr>
          <p:cNvSpPr>
            <a:spLocks noGrp="1"/>
          </p:cNvSpPr>
          <p:nvPr>
            <p:ph idx="1"/>
          </p:nvPr>
        </p:nvSpPr>
        <p:spPr>
          <a:xfrm>
            <a:off x="838200" y="1825625"/>
            <a:ext cx="10515600" cy="4351338"/>
          </a:xfrm>
        </p:spPr>
        <p:txBody>
          <a:bodyPr>
            <a:normAutofit/>
          </a:bodyPr>
          <a:lstStyle/>
          <a:p>
            <a:endParaRPr lang="en-US" sz="3200" dirty="0"/>
          </a:p>
          <a:p>
            <a:endParaRPr lang="en-US" sz="3200" dirty="0"/>
          </a:p>
        </p:txBody>
      </p:sp>
      <p:pic>
        <p:nvPicPr>
          <p:cNvPr id="12" name="Picture 11">
            <a:extLst>
              <a:ext uri="{FF2B5EF4-FFF2-40B4-BE49-F238E27FC236}">
                <a16:creationId xmlns:a16="http://schemas.microsoft.com/office/drawing/2014/main" id="{E06C9AF8-E449-417A-AAAA-E58E7CF19C8F}"/>
              </a:ext>
            </a:extLst>
          </p:cNvPr>
          <p:cNvPicPr>
            <a:picLocks noChangeAspect="1"/>
          </p:cNvPicPr>
          <p:nvPr/>
        </p:nvPicPr>
        <p:blipFill rotWithShape="1">
          <a:blip r:embed="rId4"/>
          <a:srcRect b="55237"/>
          <a:stretch/>
        </p:blipFill>
        <p:spPr>
          <a:xfrm>
            <a:off x="507577" y="1825625"/>
            <a:ext cx="5412792" cy="3410588"/>
          </a:xfrm>
          <a:prstGeom prst="rect">
            <a:avLst/>
          </a:prstGeom>
        </p:spPr>
      </p:pic>
      <p:sp>
        <p:nvSpPr>
          <p:cNvPr id="13" name="Title 1">
            <a:extLst>
              <a:ext uri="{FF2B5EF4-FFF2-40B4-BE49-F238E27FC236}">
                <a16:creationId xmlns:a16="http://schemas.microsoft.com/office/drawing/2014/main" id="{3CE28447-0682-4C4D-AA15-920615D15500}"/>
              </a:ext>
            </a:extLst>
          </p:cNvPr>
          <p:cNvSpPr txBox="1">
            <a:spLocks/>
          </p:cNvSpPr>
          <p:nvPr/>
        </p:nvSpPr>
        <p:spPr>
          <a:xfrm>
            <a:off x="297180" y="594142"/>
            <a:ext cx="56464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Application 2: Enhance Fault </a:t>
            </a:r>
          </a:p>
        </p:txBody>
      </p:sp>
      <p:pic>
        <p:nvPicPr>
          <p:cNvPr id="14" name="Picture 13">
            <a:extLst>
              <a:ext uri="{FF2B5EF4-FFF2-40B4-BE49-F238E27FC236}">
                <a16:creationId xmlns:a16="http://schemas.microsoft.com/office/drawing/2014/main" id="{FB90E1C1-23E6-4712-B3EE-DAA806F78D43}"/>
              </a:ext>
            </a:extLst>
          </p:cNvPr>
          <p:cNvPicPr>
            <a:picLocks noChangeAspect="1"/>
          </p:cNvPicPr>
          <p:nvPr/>
        </p:nvPicPr>
        <p:blipFill rotWithShape="1">
          <a:blip r:embed="rId4"/>
          <a:srcRect t="45722"/>
          <a:stretch/>
        </p:blipFill>
        <p:spPr>
          <a:xfrm>
            <a:off x="6604812" y="1719148"/>
            <a:ext cx="4862229" cy="3714869"/>
          </a:xfrm>
          <a:prstGeom prst="rect">
            <a:avLst/>
          </a:prstGeom>
        </p:spPr>
      </p:pic>
      <p:pic>
        <p:nvPicPr>
          <p:cNvPr id="17" name="Picture 16">
            <a:extLst>
              <a:ext uri="{FF2B5EF4-FFF2-40B4-BE49-F238E27FC236}">
                <a16:creationId xmlns:a16="http://schemas.microsoft.com/office/drawing/2014/main" id="{4FBAB8E6-008B-4D4A-BBB6-25ED67ED6A21}"/>
              </a:ext>
            </a:extLst>
          </p:cNvPr>
          <p:cNvPicPr>
            <a:picLocks noChangeAspect="1"/>
          </p:cNvPicPr>
          <p:nvPr/>
        </p:nvPicPr>
        <p:blipFill>
          <a:blip r:embed="rId5"/>
          <a:stretch>
            <a:fillRect/>
          </a:stretch>
        </p:blipFill>
        <p:spPr>
          <a:xfrm>
            <a:off x="2095500" y="1061133"/>
            <a:ext cx="8001000" cy="478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CFF3D918-2A4E-4282-8527-F012CE0E0B35}"/>
              </a:ext>
            </a:extLst>
          </p:cNvPr>
          <p:cNvPicPr>
            <a:picLocks noChangeAspect="1"/>
          </p:cNvPicPr>
          <p:nvPr/>
        </p:nvPicPr>
        <p:blipFill>
          <a:blip r:embed="rId6"/>
          <a:stretch>
            <a:fillRect/>
          </a:stretch>
        </p:blipFill>
        <p:spPr>
          <a:xfrm>
            <a:off x="2095500" y="525092"/>
            <a:ext cx="8001000" cy="5853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506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48C273-FCD3-49FF-BB22-23985C332F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8" y="6449152"/>
            <a:ext cx="3357754" cy="383909"/>
          </a:xfrm>
          <a:prstGeom prst="rect">
            <a:avLst/>
          </a:prstGeom>
        </p:spPr>
      </p:pic>
      <p:grpSp>
        <p:nvGrpSpPr>
          <p:cNvPr id="8" name="Group 7">
            <a:extLst>
              <a:ext uri="{FF2B5EF4-FFF2-40B4-BE49-F238E27FC236}">
                <a16:creationId xmlns:a16="http://schemas.microsoft.com/office/drawing/2014/main" id="{597F0C0C-B030-468E-A786-C7029A558066}"/>
              </a:ext>
            </a:extLst>
          </p:cNvPr>
          <p:cNvGrpSpPr/>
          <p:nvPr/>
        </p:nvGrpSpPr>
        <p:grpSpPr>
          <a:xfrm>
            <a:off x="10639716" y="6372915"/>
            <a:ext cx="1007198" cy="331994"/>
            <a:chOff x="10421575" y="831644"/>
            <a:chExt cx="1007198" cy="331994"/>
          </a:xfrm>
        </p:grpSpPr>
        <p:sp>
          <p:nvSpPr>
            <p:cNvPr id="9" name="Rectangle 8">
              <a:extLst>
                <a:ext uri="{FF2B5EF4-FFF2-40B4-BE49-F238E27FC236}">
                  <a16:creationId xmlns:a16="http://schemas.microsoft.com/office/drawing/2014/main" id="{B95FA7C3-916A-4048-807E-5FA737024E00}"/>
                </a:ext>
              </a:extLst>
            </p:cNvPr>
            <p:cNvSpPr/>
            <p:nvPr/>
          </p:nvSpPr>
          <p:spPr>
            <a:xfrm>
              <a:off x="10421575" y="831644"/>
              <a:ext cx="125773" cy="331994"/>
            </a:xfrm>
            <a:prstGeom prst="rect">
              <a:avLst/>
            </a:prstGeom>
            <a:solidFill>
              <a:srgbClr val="8E887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0" name="Rectangle 9">
              <a:extLst>
                <a:ext uri="{FF2B5EF4-FFF2-40B4-BE49-F238E27FC236}">
                  <a16:creationId xmlns:a16="http://schemas.microsoft.com/office/drawing/2014/main" id="{555852C8-89C4-482C-92AB-EA30E56A51E9}"/>
                </a:ext>
              </a:extLst>
            </p:cNvPr>
            <p:cNvSpPr/>
            <p:nvPr/>
          </p:nvSpPr>
          <p:spPr>
            <a:xfrm>
              <a:off x="10553698" y="831644"/>
              <a:ext cx="875075" cy="331994"/>
            </a:xfrm>
            <a:prstGeom prst="rect">
              <a:avLst/>
            </a:prstGeom>
            <a:solidFill>
              <a:srgbClr val="29417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sp>
        <p:nvSpPr>
          <p:cNvPr id="4" name="Slide Number Placeholder 3">
            <a:extLst>
              <a:ext uri="{FF2B5EF4-FFF2-40B4-BE49-F238E27FC236}">
                <a16:creationId xmlns:a16="http://schemas.microsoft.com/office/drawing/2014/main" id="{2D244C40-20B9-4B83-8594-1B0A58DF42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F0FB30-BA43-4795-ACD0-456A4CC56285}" type="slidenum">
              <a:rPr lang="en-US" smtClean="0"/>
              <a:pPr>
                <a:spcAft>
                  <a:spcPts val="600"/>
                </a:spcAft>
              </a:pPr>
              <a:t>5</a:t>
            </a:fld>
            <a:endParaRPr lang="en-US"/>
          </a:p>
        </p:txBody>
      </p:sp>
      <p:sp>
        <p:nvSpPr>
          <p:cNvPr id="11" name="Title 1">
            <a:extLst>
              <a:ext uri="{FF2B5EF4-FFF2-40B4-BE49-F238E27FC236}">
                <a16:creationId xmlns:a16="http://schemas.microsoft.com/office/drawing/2014/main" id="{5ECB4826-F411-4C01-B248-47262E31DF44}"/>
              </a:ext>
            </a:extLst>
          </p:cNvPr>
          <p:cNvSpPr>
            <a:spLocks noGrp="1"/>
          </p:cNvSpPr>
          <p:nvPr>
            <p:ph type="title"/>
          </p:nvPr>
        </p:nvSpPr>
        <p:spPr>
          <a:xfrm>
            <a:off x="838200" y="365125"/>
            <a:ext cx="10515600" cy="1325563"/>
          </a:xfrm>
        </p:spPr>
        <p:txBody>
          <a:bodyPr/>
          <a:lstStyle/>
          <a:p>
            <a:r>
              <a:rPr lang="en-US" dirty="0"/>
              <a:t>Summary</a:t>
            </a:r>
          </a:p>
        </p:txBody>
      </p:sp>
      <p:sp>
        <p:nvSpPr>
          <p:cNvPr id="6" name="Content Placeholder 5">
            <a:extLst>
              <a:ext uri="{FF2B5EF4-FFF2-40B4-BE49-F238E27FC236}">
                <a16:creationId xmlns:a16="http://schemas.microsoft.com/office/drawing/2014/main" id="{5F756E01-F393-4880-B137-4A3A7800A9B9}"/>
              </a:ext>
            </a:extLst>
          </p:cNvPr>
          <p:cNvSpPr>
            <a:spLocks noGrp="1"/>
          </p:cNvSpPr>
          <p:nvPr>
            <p:ph idx="1"/>
          </p:nvPr>
        </p:nvSpPr>
        <p:spPr>
          <a:xfrm>
            <a:off x="838200" y="1825625"/>
            <a:ext cx="9590590" cy="4351338"/>
          </a:xfrm>
        </p:spPr>
        <p:txBody>
          <a:bodyPr>
            <a:normAutofit/>
          </a:bodyPr>
          <a:lstStyle/>
          <a:p>
            <a:r>
              <a:rPr lang="en-US" dirty="0"/>
              <a:t>Several benefits of using Structural Smoothing Attribute:</a:t>
            </a:r>
          </a:p>
          <a:p>
            <a:pPr lvl="1"/>
            <a:r>
              <a:rPr lang="en-US" dirty="0"/>
              <a:t>Reduction of stratigraphic and structural risk</a:t>
            </a:r>
          </a:p>
          <a:p>
            <a:pPr lvl="1"/>
            <a:r>
              <a:rPr lang="en-US" dirty="0"/>
              <a:t>Improved delineation of potential reservoirs</a:t>
            </a:r>
          </a:p>
          <a:p>
            <a:pPr lvl="1"/>
            <a:r>
              <a:rPr lang="en-US" dirty="0"/>
              <a:t>Maximization of the value of older seismic data</a:t>
            </a:r>
          </a:p>
          <a:p>
            <a:pPr marL="457200" lvl="1" indent="0">
              <a:buNone/>
            </a:pPr>
            <a:endParaRPr lang="en-US" dirty="0"/>
          </a:p>
          <a:p>
            <a:r>
              <a:rPr lang="en-US" dirty="0"/>
              <a:t>Note: different geometric attributes shows different features</a:t>
            </a:r>
          </a:p>
          <a:p>
            <a:endParaRPr lang="en-US" dirty="0"/>
          </a:p>
          <a:p>
            <a:endParaRPr lang="en-US" dirty="0"/>
          </a:p>
        </p:txBody>
      </p:sp>
      <p:pic>
        <p:nvPicPr>
          <p:cNvPr id="13" name="Picture 2" descr="https://lh5.googleusercontent.com/c53DdYkWZecobjFBrsUaJgNEP02QHlQppfa0ITwI37mI3sfhD-Tr2MJdoOz8VDgw68d7A0v3MAo4Z3DGnBCKEgX5OzvfOkw-qVobh0XQieBHzE1nSjfTKp1-qSoCoYUUTdBi_vN_">
            <a:extLst>
              <a:ext uri="{FF2B5EF4-FFF2-40B4-BE49-F238E27FC236}">
                <a16:creationId xmlns:a16="http://schemas.microsoft.com/office/drawing/2014/main" id="{5803F6DB-23BB-4940-B85D-41E54B7509D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51511" y="553245"/>
            <a:ext cx="5479687" cy="5535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390A51E-12C0-47F5-8F45-5F67CDC512FB}"/>
              </a:ext>
            </a:extLst>
          </p:cNvPr>
          <p:cNvSpPr txBox="1">
            <a:spLocks/>
          </p:cNvSpPr>
          <p:nvPr/>
        </p:nvSpPr>
        <p:spPr>
          <a:xfrm>
            <a:off x="9636907" y="5942877"/>
            <a:ext cx="2738377" cy="662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IHS Kingdom Tutorial, 2019</a:t>
            </a:r>
          </a:p>
        </p:txBody>
      </p:sp>
    </p:spTree>
    <p:extLst>
      <p:ext uri="{BB962C8B-B14F-4D97-AF65-F5344CB8AC3E}">
        <p14:creationId xmlns:p14="http://schemas.microsoft.com/office/powerpoint/2010/main" val="1243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A5EA-BBE8-430F-9F66-A440DB8033F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0604ECC-51F6-4D21-AB69-18396B7263E4}"/>
              </a:ext>
            </a:extLst>
          </p:cNvPr>
          <p:cNvSpPr>
            <a:spLocks noGrp="1"/>
          </p:cNvSpPr>
          <p:nvPr>
            <p:ph idx="1"/>
          </p:nvPr>
        </p:nvSpPr>
        <p:spPr/>
        <p:txBody>
          <a:bodyPr>
            <a:normAutofit/>
          </a:bodyPr>
          <a:lstStyle/>
          <a:p>
            <a:pPr marL="0" indent="0">
              <a:buNone/>
            </a:pPr>
            <a:r>
              <a:rPr lang="en-US" sz="2400" dirty="0"/>
              <a:t>[1] Hall, M (2007). Smooth operator: smoothing seismic horizons and attributes. The Leading Edge 26 (1), January 2007, p16-20. doi:10.1190/1.2431821</a:t>
            </a:r>
          </a:p>
          <a:p>
            <a:pPr marL="0" indent="0">
              <a:buNone/>
            </a:pPr>
            <a:endParaRPr lang="en-US" sz="2000" dirty="0"/>
          </a:p>
          <a:p>
            <a:pPr marL="0" indent="0">
              <a:buNone/>
            </a:pPr>
            <a:r>
              <a:rPr lang="en-US" sz="2400" dirty="0"/>
              <a:t>[2] Marfurt, Kurt J.  Seismic Attributes as the Framework for Data Integration Throughout the Oilfield Life Cycle. Society of Exploration Geophysics, Distinguished Instructor Series, No.21</a:t>
            </a:r>
          </a:p>
          <a:p>
            <a:pPr marL="0" indent="0">
              <a:buNone/>
            </a:pPr>
            <a:endParaRPr lang="en-US" sz="2400" dirty="0"/>
          </a:p>
          <a:p>
            <a:pPr marL="0" indent="0">
              <a:buNone/>
            </a:pPr>
            <a:r>
              <a:rPr lang="en-US" sz="2400" dirty="0"/>
              <a:t>[3] Petrel Guru Workflows and IHS Kingdom Tutorial</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75870434-9CF6-4734-8510-7F5A6041E575}"/>
              </a:ext>
            </a:extLst>
          </p:cNvPr>
          <p:cNvSpPr>
            <a:spLocks noGrp="1"/>
          </p:cNvSpPr>
          <p:nvPr>
            <p:ph type="sldNum" sz="quarter" idx="12"/>
          </p:nvPr>
        </p:nvSpPr>
        <p:spPr/>
        <p:txBody>
          <a:bodyPr/>
          <a:lstStyle/>
          <a:p>
            <a:fld id="{C0F0FB30-BA43-4795-ACD0-456A4CC56285}" type="slidenum">
              <a:rPr lang="en-US" smtClean="0"/>
              <a:t>6</a:t>
            </a:fld>
            <a:endParaRPr lang="en-US"/>
          </a:p>
        </p:txBody>
      </p:sp>
    </p:spTree>
    <p:extLst>
      <p:ext uri="{BB962C8B-B14F-4D97-AF65-F5344CB8AC3E}">
        <p14:creationId xmlns:p14="http://schemas.microsoft.com/office/powerpoint/2010/main" val="311883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04F9-4EB4-495A-8491-F67CF7D3FBD8}"/>
              </a:ext>
            </a:extLst>
          </p:cNvPr>
          <p:cNvSpPr>
            <a:spLocks noGrp="1"/>
          </p:cNvSpPr>
          <p:nvPr>
            <p:ph type="title"/>
          </p:nvPr>
        </p:nvSpPr>
        <p:spPr>
          <a:xfrm>
            <a:off x="5190281" y="2766218"/>
            <a:ext cx="2888848" cy="1325563"/>
          </a:xfrm>
        </p:spPr>
        <p:txBody>
          <a:bodyPr/>
          <a:lstStyle/>
          <a:p>
            <a:r>
              <a:rPr lang="en-US" dirty="0"/>
              <a:t>Appendix</a:t>
            </a:r>
          </a:p>
        </p:txBody>
      </p:sp>
      <p:sp>
        <p:nvSpPr>
          <p:cNvPr id="4" name="Slide Number Placeholder 3">
            <a:extLst>
              <a:ext uri="{FF2B5EF4-FFF2-40B4-BE49-F238E27FC236}">
                <a16:creationId xmlns:a16="http://schemas.microsoft.com/office/drawing/2014/main" id="{884FF7D0-A30A-4581-97F1-29D6347A2FCE}"/>
              </a:ext>
            </a:extLst>
          </p:cNvPr>
          <p:cNvSpPr>
            <a:spLocks noGrp="1"/>
          </p:cNvSpPr>
          <p:nvPr>
            <p:ph type="sldNum" sz="quarter" idx="12"/>
          </p:nvPr>
        </p:nvSpPr>
        <p:spPr/>
        <p:txBody>
          <a:bodyPr/>
          <a:lstStyle/>
          <a:p>
            <a:fld id="{C0F0FB30-BA43-4795-ACD0-456A4CC56285}" type="slidenum">
              <a:rPr lang="en-US" smtClean="0"/>
              <a:t>7</a:t>
            </a:fld>
            <a:endParaRPr lang="en-US"/>
          </a:p>
        </p:txBody>
      </p:sp>
    </p:spTree>
    <p:extLst>
      <p:ext uri="{BB962C8B-B14F-4D97-AF65-F5344CB8AC3E}">
        <p14:creationId xmlns:p14="http://schemas.microsoft.com/office/powerpoint/2010/main" val="405337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48C273-FCD3-49FF-BB22-23985C332F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8" y="6449152"/>
            <a:ext cx="3357754" cy="383909"/>
          </a:xfrm>
          <a:prstGeom prst="rect">
            <a:avLst/>
          </a:prstGeom>
        </p:spPr>
      </p:pic>
      <p:grpSp>
        <p:nvGrpSpPr>
          <p:cNvPr id="8" name="Group 7">
            <a:extLst>
              <a:ext uri="{FF2B5EF4-FFF2-40B4-BE49-F238E27FC236}">
                <a16:creationId xmlns:a16="http://schemas.microsoft.com/office/drawing/2014/main" id="{597F0C0C-B030-468E-A786-C7029A558066}"/>
              </a:ext>
            </a:extLst>
          </p:cNvPr>
          <p:cNvGrpSpPr/>
          <p:nvPr/>
        </p:nvGrpSpPr>
        <p:grpSpPr>
          <a:xfrm>
            <a:off x="10639716" y="6372915"/>
            <a:ext cx="1007198" cy="331994"/>
            <a:chOff x="10421575" y="831644"/>
            <a:chExt cx="1007198" cy="331994"/>
          </a:xfrm>
        </p:grpSpPr>
        <p:sp>
          <p:nvSpPr>
            <p:cNvPr id="9" name="Rectangle 8">
              <a:extLst>
                <a:ext uri="{FF2B5EF4-FFF2-40B4-BE49-F238E27FC236}">
                  <a16:creationId xmlns:a16="http://schemas.microsoft.com/office/drawing/2014/main" id="{B95FA7C3-916A-4048-807E-5FA737024E00}"/>
                </a:ext>
              </a:extLst>
            </p:cNvPr>
            <p:cNvSpPr/>
            <p:nvPr/>
          </p:nvSpPr>
          <p:spPr>
            <a:xfrm>
              <a:off x="10421575" y="831644"/>
              <a:ext cx="125773" cy="331994"/>
            </a:xfrm>
            <a:prstGeom prst="rect">
              <a:avLst/>
            </a:prstGeom>
            <a:solidFill>
              <a:srgbClr val="8E887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0" name="Rectangle 9">
              <a:extLst>
                <a:ext uri="{FF2B5EF4-FFF2-40B4-BE49-F238E27FC236}">
                  <a16:creationId xmlns:a16="http://schemas.microsoft.com/office/drawing/2014/main" id="{555852C8-89C4-482C-92AB-EA30E56A51E9}"/>
                </a:ext>
              </a:extLst>
            </p:cNvPr>
            <p:cNvSpPr/>
            <p:nvPr/>
          </p:nvSpPr>
          <p:spPr>
            <a:xfrm>
              <a:off x="10553698" y="831644"/>
              <a:ext cx="875075" cy="331994"/>
            </a:xfrm>
            <a:prstGeom prst="rect">
              <a:avLst/>
            </a:prstGeom>
            <a:solidFill>
              <a:srgbClr val="29417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sp>
        <p:nvSpPr>
          <p:cNvPr id="4" name="Slide Number Placeholder 3">
            <a:extLst>
              <a:ext uri="{FF2B5EF4-FFF2-40B4-BE49-F238E27FC236}">
                <a16:creationId xmlns:a16="http://schemas.microsoft.com/office/drawing/2014/main" id="{2D244C40-20B9-4B83-8594-1B0A58DF42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F0FB30-BA43-4795-ACD0-456A4CC56285}" type="slidenum">
              <a:rPr lang="en-US" smtClean="0"/>
              <a:pPr>
                <a:spcAft>
                  <a:spcPts val="600"/>
                </a:spcAft>
              </a:pPr>
              <a:t>8</a:t>
            </a:fld>
            <a:endParaRPr lang="en-US"/>
          </a:p>
        </p:txBody>
      </p:sp>
      <p:sp>
        <p:nvSpPr>
          <p:cNvPr id="11" name="Title 1">
            <a:extLst>
              <a:ext uri="{FF2B5EF4-FFF2-40B4-BE49-F238E27FC236}">
                <a16:creationId xmlns:a16="http://schemas.microsoft.com/office/drawing/2014/main" id="{5ECB4826-F411-4C01-B248-47262E31DF44}"/>
              </a:ext>
            </a:extLst>
          </p:cNvPr>
          <p:cNvSpPr>
            <a:spLocks noGrp="1"/>
          </p:cNvSpPr>
          <p:nvPr>
            <p:ph type="title"/>
          </p:nvPr>
        </p:nvSpPr>
        <p:spPr>
          <a:xfrm>
            <a:off x="673065" y="404363"/>
            <a:ext cx="4960716" cy="1325563"/>
          </a:xfrm>
        </p:spPr>
        <p:txBody>
          <a:bodyPr>
            <a:normAutofit/>
          </a:bodyPr>
          <a:lstStyle/>
          <a:p>
            <a:r>
              <a:rPr lang="en-US" sz="2800" dirty="0"/>
              <a:t>Original Time Structure Forties SS</a:t>
            </a:r>
          </a:p>
        </p:txBody>
      </p:sp>
      <p:pic>
        <p:nvPicPr>
          <p:cNvPr id="2" name="Picture 1"/>
          <p:cNvPicPr>
            <a:picLocks noChangeAspect="1"/>
          </p:cNvPicPr>
          <p:nvPr/>
        </p:nvPicPr>
        <p:blipFill>
          <a:blip r:embed="rId4"/>
          <a:stretch>
            <a:fillRect/>
          </a:stretch>
        </p:blipFill>
        <p:spPr>
          <a:xfrm>
            <a:off x="838200" y="1432287"/>
            <a:ext cx="4699000" cy="4297111"/>
          </a:xfrm>
          <a:prstGeom prst="rect">
            <a:avLst/>
          </a:prstGeom>
        </p:spPr>
      </p:pic>
      <p:pic>
        <p:nvPicPr>
          <p:cNvPr id="12" name="Picture 11">
            <a:extLst>
              <a:ext uri="{FF2B5EF4-FFF2-40B4-BE49-F238E27FC236}">
                <a16:creationId xmlns:a16="http://schemas.microsoft.com/office/drawing/2014/main" id="{945A0EC4-8D93-4C64-AD80-AFF6BC35FC4B}"/>
              </a:ext>
            </a:extLst>
          </p:cNvPr>
          <p:cNvPicPr>
            <a:picLocks noChangeAspect="1"/>
          </p:cNvPicPr>
          <p:nvPr/>
        </p:nvPicPr>
        <p:blipFill>
          <a:blip r:embed="rId5"/>
          <a:stretch>
            <a:fillRect/>
          </a:stretch>
        </p:blipFill>
        <p:spPr>
          <a:xfrm>
            <a:off x="6653172" y="1432287"/>
            <a:ext cx="4604048" cy="4297111"/>
          </a:xfrm>
          <a:prstGeom prst="rect">
            <a:avLst/>
          </a:prstGeom>
        </p:spPr>
      </p:pic>
      <p:sp>
        <p:nvSpPr>
          <p:cNvPr id="13" name="Title 1">
            <a:extLst>
              <a:ext uri="{FF2B5EF4-FFF2-40B4-BE49-F238E27FC236}">
                <a16:creationId xmlns:a16="http://schemas.microsoft.com/office/drawing/2014/main" id="{A284DBD5-14EA-4228-8166-146C3355715D}"/>
              </a:ext>
            </a:extLst>
          </p:cNvPr>
          <p:cNvSpPr txBox="1">
            <a:spLocks/>
          </p:cNvSpPr>
          <p:nvPr/>
        </p:nvSpPr>
        <p:spPr>
          <a:xfrm>
            <a:off x="6749753" y="404362"/>
            <a:ext cx="4699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Original Time Structure GOM</a:t>
            </a:r>
          </a:p>
        </p:txBody>
      </p:sp>
    </p:spTree>
    <p:extLst>
      <p:ext uri="{BB962C8B-B14F-4D97-AF65-F5344CB8AC3E}">
        <p14:creationId xmlns:p14="http://schemas.microsoft.com/office/powerpoint/2010/main" val="605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76F2DC4-641F-43A1-B02B-F012A048554D}"/>
              </a:ext>
            </a:extLst>
          </p:cNvPr>
          <p:cNvPicPr>
            <a:picLocks noChangeAspect="1"/>
          </p:cNvPicPr>
          <p:nvPr/>
        </p:nvPicPr>
        <p:blipFill rotWithShape="1">
          <a:blip r:embed="rId3"/>
          <a:srcRect t="89877" r="73795" b="3659"/>
          <a:stretch/>
        </p:blipFill>
        <p:spPr>
          <a:xfrm>
            <a:off x="2530709" y="6032475"/>
            <a:ext cx="1991167" cy="623498"/>
          </a:xfrm>
          <a:prstGeom prst="rect">
            <a:avLst/>
          </a:prstGeom>
        </p:spPr>
      </p:pic>
      <p:pic>
        <p:nvPicPr>
          <p:cNvPr id="26" name="Picture 25">
            <a:extLst>
              <a:ext uri="{FF2B5EF4-FFF2-40B4-BE49-F238E27FC236}">
                <a16:creationId xmlns:a16="http://schemas.microsoft.com/office/drawing/2014/main" id="{3F66A5E9-A6C1-495C-AE2F-5E6F2CF818B4}"/>
              </a:ext>
            </a:extLst>
          </p:cNvPr>
          <p:cNvPicPr>
            <a:picLocks noChangeAspect="1"/>
          </p:cNvPicPr>
          <p:nvPr/>
        </p:nvPicPr>
        <p:blipFill rotWithShape="1">
          <a:blip r:embed="rId3"/>
          <a:srcRect t="63715" r="74977" b="24639"/>
          <a:stretch/>
        </p:blipFill>
        <p:spPr>
          <a:xfrm>
            <a:off x="2413222" y="2651745"/>
            <a:ext cx="1796591" cy="1061455"/>
          </a:xfrm>
          <a:prstGeom prst="rect">
            <a:avLst/>
          </a:prstGeom>
        </p:spPr>
      </p:pic>
      <p:sp>
        <p:nvSpPr>
          <p:cNvPr id="4" name="Slide Number Placeholder 3"/>
          <p:cNvSpPr>
            <a:spLocks noGrp="1"/>
          </p:cNvSpPr>
          <p:nvPr>
            <p:ph type="sldNum" sz="quarter" idx="12"/>
          </p:nvPr>
        </p:nvSpPr>
        <p:spPr/>
        <p:txBody>
          <a:bodyPr/>
          <a:lstStyle/>
          <a:p>
            <a:fld id="{C0F0FB30-BA43-4795-ACD0-456A4CC56285}" type="slidenum">
              <a:rPr lang="en-US" smtClean="0"/>
              <a:t>9</a:t>
            </a:fld>
            <a:endParaRPr lang="en-US"/>
          </a:p>
        </p:txBody>
      </p:sp>
      <p:pic>
        <p:nvPicPr>
          <p:cNvPr id="5" name="Picture 4"/>
          <p:cNvPicPr>
            <a:picLocks noChangeAspect="1"/>
          </p:cNvPicPr>
          <p:nvPr/>
        </p:nvPicPr>
        <p:blipFill rotWithShape="1">
          <a:blip r:embed="rId4"/>
          <a:srcRect t="35737" b="4392"/>
          <a:stretch/>
        </p:blipFill>
        <p:spPr>
          <a:xfrm>
            <a:off x="1574533" y="639764"/>
            <a:ext cx="3373618" cy="1932581"/>
          </a:xfrm>
          <a:prstGeom prst="rect">
            <a:avLst/>
          </a:prstGeom>
        </p:spPr>
      </p:pic>
      <p:pic>
        <p:nvPicPr>
          <p:cNvPr id="6" name="Picture 5"/>
          <p:cNvPicPr>
            <a:picLocks noChangeAspect="1"/>
          </p:cNvPicPr>
          <p:nvPr/>
        </p:nvPicPr>
        <p:blipFill>
          <a:blip r:embed="rId5"/>
          <a:stretch>
            <a:fillRect/>
          </a:stretch>
        </p:blipFill>
        <p:spPr>
          <a:xfrm>
            <a:off x="7070295" y="556887"/>
            <a:ext cx="2422575" cy="2872113"/>
          </a:xfrm>
          <a:prstGeom prst="rect">
            <a:avLst/>
          </a:prstGeom>
        </p:spPr>
      </p:pic>
      <p:pic>
        <p:nvPicPr>
          <p:cNvPr id="10" name="Picture 9"/>
          <p:cNvPicPr>
            <a:picLocks noChangeAspect="1"/>
          </p:cNvPicPr>
          <p:nvPr/>
        </p:nvPicPr>
        <p:blipFill rotWithShape="1">
          <a:blip r:embed="rId6"/>
          <a:srcRect t="34212" b="4910"/>
          <a:stretch/>
        </p:blipFill>
        <p:spPr>
          <a:xfrm>
            <a:off x="1587926" y="3958334"/>
            <a:ext cx="3304028" cy="1933573"/>
          </a:xfrm>
          <a:prstGeom prst="rect">
            <a:avLst/>
          </a:prstGeom>
        </p:spPr>
      </p:pic>
      <p:pic>
        <p:nvPicPr>
          <p:cNvPr id="11" name="Picture 10"/>
          <p:cNvPicPr>
            <a:picLocks noChangeAspect="1"/>
          </p:cNvPicPr>
          <p:nvPr/>
        </p:nvPicPr>
        <p:blipFill>
          <a:blip r:embed="rId7"/>
          <a:stretch>
            <a:fillRect/>
          </a:stretch>
        </p:blipFill>
        <p:spPr>
          <a:xfrm>
            <a:off x="7070295" y="3980283"/>
            <a:ext cx="2957354" cy="2750493"/>
          </a:xfrm>
          <a:prstGeom prst="rect">
            <a:avLst/>
          </a:prstGeom>
        </p:spPr>
      </p:pic>
      <p:pic>
        <p:nvPicPr>
          <p:cNvPr id="15" name="Picture 14">
            <a:extLst>
              <a:ext uri="{FF2B5EF4-FFF2-40B4-BE49-F238E27FC236}">
                <a16:creationId xmlns:a16="http://schemas.microsoft.com/office/drawing/2014/main" id="{DB6FD8AE-C7BF-4370-AFDD-D99C7BD21099}"/>
              </a:ext>
            </a:extLst>
          </p:cNvPr>
          <p:cNvPicPr>
            <a:picLocks noChangeAspect="1"/>
          </p:cNvPicPr>
          <p:nvPr/>
        </p:nvPicPr>
        <p:blipFill rotWithShape="1">
          <a:blip r:embed="rId5"/>
          <a:srcRect l="77532"/>
          <a:stretch/>
        </p:blipFill>
        <p:spPr>
          <a:xfrm>
            <a:off x="9473581" y="556887"/>
            <a:ext cx="544302" cy="2866502"/>
          </a:xfrm>
          <a:prstGeom prst="rect">
            <a:avLst/>
          </a:prstGeom>
        </p:spPr>
      </p:pic>
      <p:sp>
        <p:nvSpPr>
          <p:cNvPr id="16" name="Title 1">
            <a:extLst>
              <a:ext uri="{FF2B5EF4-FFF2-40B4-BE49-F238E27FC236}">
                <a16:creationId xmlns:a16="http://schemas.microsoft.com/office/drawing/2014/main" id="{7AD3016B-8A90-4A0F-B3F5-4FAAB905F5AD}"/>
              </a:ext>
            </a:extLst>
          </p:cNvPr>
          <p:cNvSpPr>
            <a:spLocks noGrp="1"/>
          </p:cNvSpPr>
          <p:nvPr>
            <p:ph type="title"/>
          </p:nvPr>
        </p:nvSpPr>
        <p:spPr>
          <a:xfrm>
            <a:off x="2315006" y="313480"/>
            <a:ext cx="2422575" cy="410379"/>
          </a:xfrm>
        </p:spPr>
        <p:txBody>
          <a:bodyPr>
            <a:normAutofit/>
          </a:bodyPr>
          <a:lstStyle/>
          <a:p>
            <a:r>
              <a:rPr lang="en-US" sz="1600" b="1" dirty="0"/>
              <a:t>Input Seismic Volume</a:t>
            </a:r>
          </a:p>
        </p:txBody>
      </p:sp>
      <p:sp>
        <p:nvSpPr>
          <p:cNvPr id="17" name="Title 1">
            <a:extLst>
              <a:ext uri="{FF2B5EF4-FFF2-40B4-BE49-F238E27FC236}">
                <a16:creationId xmlns:a16="http://schemas.microsoft.com/office/drawing/2014/main" id="{8AEEB169-25E2-4829-B1F9-04AA789655F2}"/>
              </a:ext>
            </a:extLst>
          </p:cNvPr>
          <p:cNvSpPr txBox="1">
            <a:spLocks/>
          </p:cNvSpPr>
          <p:nvPr/>
        </p:nvSpPr>
        <p:spPr>
          <a:xfrm>
            <a:off x="4962473" y="1990138"/>
            <a:ext cx="2422575" cy="410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t>Apparent Polarity</a:t>
            </a:r>
          </a:p>
        </p:txBody>
      </p:sp>
      <p:sp>
        <p:nvSpPr>
          <p:cNvPr id="18" name="Title 1">
            <a:extLst>
              <a:ext uri="{FF2B5EF4-FFF2-40B4-BE49-F238E27FC236}">
                <a16:creationId xmlns:a16="http://schemas.microsoft.com/office/drawing/2014/main" id="{C1F4508B-5899-471E-89A3-9D23EFF9977C}"/>
              </a:ext>
            </a:extLst>
          </p:cNvPr>
          <p:cNvSpPr txBox="1">
            <a:spLocks/>
          </p:cNvSpPr>
          <p:nvPr/>
        </p:nvSpPr>
        <p:spPr>
          <a:xfrm>
            <a:off x="2153191" y="3645386"/>
            <a:ext cx="2422575" cy="4103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Structural Smoothing Volume</a:t>
            </a:r>
          </a:p>
        </p:txBody>
      </p:sp>
      <p:sp>
        <p:nvSpPr>
          <p:cNvPr id="19" name="Title 1">
            <a:extLst>
              <a:ext uri="{FF2B5EF4-FFF2-40B4-BE49-F238E27FC236}">
                <a16:creationId xmlns:a16="http://schemas.microsoft.com/office/drawing/2014/main" id="{6BAC89F9-8FD8-4380-B463-03373BFC511F}"/>
              </a:ext>
            </a:extLst>
          </p:cNvPr>
          <p:cNvSpPr txBox="1">
            <a:spLocks/>
          </p:cNvSpPr>
          <p:nvPr/>
        </p:nvSpPr>
        <p:spPr>
          <a:xfrm>
            <a:off x="4973429" y="4901978"/>
            <a:ext cx="1478310" cy="34256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Apparent Polarity on Smooth Volume</a:t>
            </a:r>
          </a:p>
        </p:txBody>
      </p:sp>
      <p:pic>
        <p:nvPicPr>
          <p:cNvPr id="20" name="Picture 19">
            <a:extLst>
              <a:ext uri="{FF2B5EF4-FFF2-40B4-BE49-F238E27FC236}">
                <a16:creationId xmlns:a16="http://schemas.microsoft.com/office/drawing/2014/main" id="{C268E4D4-73E6-4FE2-BBF8-EB09B6282ADD}"/>
              </a:ext>
            </a:extLst>
          </p:cNvPr>
          <p:cNvPicPr>
            <a:picLocks noChangeAspect="1"/>
          </p:cNvPicPr>
          <p:nvPr/>
        </p:nvPicPr>
        <p:blipFill rotWithShape="1">
          <a:blip r:embed="rId8"/>
          <a:srcRect l="17493" t="49632" r="38467"/>
          <a:stretch/>
        </p:blipFill>
        <p:spPr>
          <a:xfrm>
            <a:off x="1862776" y="639764"/>
            <a:ext cx="3029177" cy="2045606"/>
          </a:xfrm>
          <a:prstGeom prst="rect">
            <a:avLst/>
          </a:prstGeom>
        </p:spPr>
      </p:pic>
      <p:pic>
        <p:nvPicPr>
          <p:cNvPr id="23" name="Picture 22">
            <a:extLst>
              <a:ext uri="{FF2B5EF4-FFF2-40B4-BE49-F238E27FC236}">
                <a16:creationId xmlns:a16="http://schemas.microsoft.com/office/drawing/2014/main" id="{0E7AC221-346B-4EC5-B27C-30638F3CF037}"/>
              </a:ext>
            </a:extLst>
          </p:cNvPr>
          <p:cNvPicPr>
            <a:picLocks noChangeAspect="1"/>
          </p:cNvPicPr>
          <p:nvPr/>
        </p:nvPicPr>
        <p:blipFill rotWithShape="1">
          <a:blip r:embed="rId9"/>
          <a:srcRect l="22145" t="46070" r="34967" b="6024"/>
          <a:stretch/>
        </p:blipFill>
        <p:spPr>
          <a:xfrm>
            <a:off x="1862776" y="3958333"/>
            <a:ext cx="2995427" cy="2062011"/>
          </a:xfrm>
          <a:prstGeom prst="rect">
            <a:avLst/>
          </a:prstGeom>
        </p:spPr>
      </p:pic>
      <p:pic>
        <p:nvPicPr>
          <p:cNvPr id="8" name="Picture 7"/>
          <p:cNvPicPr>
            <a:picLocks noChangeAspect="1"/>
          </p:cNvPicPr>
          <p:nvPr/>
        </p:nvPicPr>
        <p:blipFill rotWithShape="1">
          <a:blip r:embed="rId10"/>
          <a:srcRect l="1" t="36493" r="3043" b="1938"/>
          <a:stretch/>
        </p:blipFill>
        <p:spPr>
          <a:xfrm>
            <a:off x="4442971" y="2317931"/>
            <a:ext cx="2450416" cy="1521448"/>
          </a:xfrm>
          <a:prstGeom prst="rect">
            <a:avLst/>
          </a:prstGeom>
        </p:spPr>
      </p:pic>
      <p:pic>
        <p:nvPicPr>
          <p:cNvPr id="12" name="Picture 11"/>
          <p:cNvPicPr>
            <a:picLocks noChangeAspect="1"/>
          </p:cNvPicPr>
          <p:nvPr/>
        </p:nvPicPr>
        <p:blipFill rotWithShape="1">
          <a:blip r:embed="rId11"/>
          <a:srcRect t="38682"/>
          <a:stretch/>
        </p:blipFill>
        <p:spPr>
          <a:xfrm>
            <a:off x="4442971" y="5244543"/>
            <a:ext cx="2494017" cy="1521448"/>
          </a:xfrm>
          <a:prstGeom prst="rect">
            <a:avLst/>
          </a:prstGeom>
        </p:spPr>
      </p:pic>
      <p:sp>
        <p:nvSpPr>
          <p:cNvPr id="24" name="Title 1">
            <a:extLst>
              <a:ext uri="{FF2B5EF4-FFF2-40B4-BE49-F238E27FC236}">
                <a16:creationId xmlns:a16="http://schemas.microsoft.com/office/drawing/2014/main" id="{BA7EB737-E72E-4E3B-8B78-D17101BBB55F}"/>
              </a:ext>
            </a:extLst>
          </p:cNvPr>
          <p:cNvSpPr txBox="1">
            <a:spLocks/>
          </p:cNvSpPr>
          <p:nvPr/>
        </p:nvSpPr>
        <p:spPr>
          <a:xfrm>
            <a:off x="7809817" y="279156"/>
            <a:ext cx="1478310" cy="342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Auto-track Result</a:t>
            </a:r>
          </a:p>
        </p:txBody>
      </p:sp>
      <p:sp>
        <p:nvSpPr>
          <p:cNvPr id="25" name="Title 1">
            <a:extLst>
              <a:ext uri="{FF2B5EF4-FFF2-40B4-BE49-F238E27FC236}">
                <a16:creationId xmlns:a16="http://schemas.microsoft.com/office/drawing/2014/main" id="{8A25E475-F51E-4398-82F1-1FA7DF3504FC}"/>
              </a:ext>
            </a:extLst>
          </p:cNvPr>
          <p:cNvSpPr txBox="1">
            <a:spLocks/>
          </p:cNvSpPr>
          <p:nvPr/>
        </p:nvSpPr>
        <p:spPr>
          <a:xfrm>
            <a:off x="7688882" y="3713200"/>
            <a:ext cx="1478310" cy="3425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Auto-track Result</a:t>
            </a:r>
          </a:p>
        </p:txBody>
      </p:sp>
      <p:sp>
        <p:nvSpPr>
          <p:cNvPr id="29" name="Title 1">
            <a:extLst>
              <a:ext uri="{FF2B5EF4-FFF2-40B4-BE49-F238E27FC236}">
                <a16:creationId xmlns:a16="http://schemas.microsoft.com/office/drawing/2014/main" id="{43E3A2D3-F12B-4390-BC08-6627F5EC38AF}"/>
              </a:ext>
            </a:extLst>
          </p:cNvPr>
          <p:cNvSpPr txBox="1">
            <a:spLocks/>
          </p:cNvSpPr>
          <p:nvPr/>
        </p:nvSpPr>
        <p:spPr>
          <a:xfrm>
            <a:off x="4493767" y="-30042"/>
            <a:ext cx="4960716"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Forties SS Example</a:t>
            </a:r>
          </a:p>
        </p:txBody>
      </p:sp>
    </p:spTree>
    <p:extLst>
      <p:ext uri="{BB962C8B-B14F-4D97-AF65-F5344CB8AC3E}">
        <p14:creationId xmlns:p14="http://schemas.microsoft.com/office/powerpoint/2010/main" val="28947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TotalTime>
  <Words>792</Words>
  <Application>Microsoft Office PowerPoint</Application>
  <PresentationFormat>Widescreen</PresentationFormat>
  <Paragraphs>143</Paragraphs>
  <Slides>12</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Calibri Light</vt:lpstr>
      <vt:lpstr>Office Theme</vt:lpstr>
      <vt:lpstr>1_Office Theme</vt:lpstr>
      <vt:lpstr>Structural Smoothing Attribute</vt:lpstr>
      <vt:lpstr>PowerPoint Presentation</vt:lpstr>
      <vt:lpstr>Application 1: Improving Horizon Auto-Tracking on Noisy Data</vt:lpstr>
      <vt:lpstr>PowerPoint Presentation</vt:lpstr>
      <vt:lpstr>Summary</vt:lpstr>
      <vt:lpstr>References</vt:lpstr>
      <vt:lpstr>Appendix</vt:lpstr>
      <vt:lpstr>Original Time Structure Forties SS</vt:lpstr>
      <vt:lpstr>Input Seismic Volume</vt:lpstr>
      <vt:lpstr>Input Seismic Volume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IHS Kingdom Geometric Attributes</dc:title>
  <dc:creator>Nadima Dwihusna</dc:creator>
  <cp:lastModifiedBy>Nadima Dwihusna</cp:lastModifiedBy>
  <cp:revision>57</cp:revision>
  <dcterms:created xsi:type="dcterms:W3CDTF">2019-04-29T02:01:52Z</dcterms:created>
  <dcterms:modified xsi:type="dcterms:W3CDTF">2019-05-08T05:08:25Z</dcterms:modified>
</cp:coreProperties>
</file>